
<file path=[Content_Types].xml><?xml version="1.0" encoding="utf-8"?>
<Types xmlns="http://schemas.openxmlformats.org/package/2006/content-types">
  <Default Extension="crdownload" ContentType="image/jpeg"/>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2" r:id="rId1"/>
    <p:sldMasterId id="2147483714" r:id="rId2"/>
  </p:sldMasterIdLst>
  <p:notesMasterIdLst>
    <p:notesMasterId r:id="rId28"/>
  </p:notesMasterIdLst>
  <p:sldIdLst>
    <p:sldId id="256" r:id="rId3"/>
    <p:sldId id="257" r:id="rId4"/>
    <p:sldId id="294" r:id="rId5"/>
    <p:sldId id="276" r:id="rId6"/>
    <p:sldId id="277" r:id="rId7"/>
    <p:sldId id="259" r:id="rId8"/>
    <p:sldId id="278" r:id="rId9"/>
    <p:sldId id="284" r:id="rId10"/>
    <p:sldId id="279" r:id="rId11"/>
    <p:sldId id="280" r:id="rId12"/>
    <p:sldId id="281" r:id="rId13"/>
    <p:sldId id="282" r:id="rId14"/>
    <p:sldId id="295" r:id="rId15"/>
    <p:sldId id="285" r:id="rId16"/>
    <p:sldId id="258" r:id="rId17"/>
    <p:sldId id="286" r:id="rId18"/>
    <p:sldId id="296" r:id="rId19"/>
    <p:sldId id="287" r:id="rId20"/>
    <p:sldId id="288" r:id="rId21"/>
    <p:sldId id="289" r:id="rId22"/>
    <p:sldId id="269" r:id="rId23"/>
    <p:sldId id="290" r:id="rId24"/>
    <p:sldId id="297" r:id="rId25"/>
    <p:sldId id="292" r:id="rId26"/>
    <p:sldId id="29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21" autoAdjust="0"/>
    <p:restoredTop sz="94660"/>
  </p:normalViewPr>
  <p:slideViewPr>
    <p:cSldViewPr snapToGrid="0">
      <p:cViewPr>
        <p:scale>
          <a:sx n="80" d="100"/>
          <a:sy n="80" d="100"/>
        </p:scale>
        <p:origin x="474"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ja-JP" altLang="en-US" dirty="0"/>
              <a:t>作業進捗と問題点の関係性</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Sheet1!$B$1</c:f>
              <c:strCache>
                <c:ptCount val="1"/>
                <c:pt idx="0">
                  <c:v>進捗</c:v>
                </c:pt>
              </c:strCache>
            </c:strRef>
          </c:tx>
          <c:spPr>
            <a:ln w="28575" cap="rnd">
              <a:solidFill>
                <a:schemeClr val="accent1"/>
              </a:solidFill>
              <a:round/>
            </a:ln>
            <a:effectLst/>
          </c:spPr>
          <c:marker>
            <c:symbol val="none"/>
          </c:marker>
          <c:cat>
            <c:strRef>
              <c:f>Sheet1!$A$2:$A$6</c:f>
              <c:strCache>
                <c:ptCount val="5"/>
                <c:pt idx="0">
                  <c:v>6月第一週</c:v>
                </c:pt>
                <c:pt idx="1">
                  <c:v>6月第二週</c:v>
                </c:pt>
                <c:pt idx="2">
                  <c:v>6月第三週</c:v>
                </c:pt>
                <c:pt idx="3">
                  <c:v>6月第四週</c:v>
                </c:pt>
                <c:pt idx="4">
                  <c:v>6月第五週</c:v>
                </c:pt>
              </c:strCache>
            </c:strRef>
          </c:cat>
          <c:val>
            <c:numRef>
              <c:f>Sheet1!$B$2:$B$6</c:f>
              <c:numCache>
                <c:formatCode>General</c:formatCode>
                <c:ptCount val="5"/>
                <c:pt idx="0">
                  <c:v>10</c:v>
                </c:pt>
                <c:pt idx="1">
                  <c:v>30</c:v>
                </c:pt>
                <c:pt idx="2">
                  <c:v>40</c:v>
                </c:pt>
                <c:pt idx="3">
                  <c:v>75</c:v>
                </c:pt>
                <c:pt idx="4">
                  <c:v>100</c:v>
                </c:pt>
              </c:numCache>
            </c:numRef>
          </c:val>
          <c:smooth val="0"/>
          <c:extLst>
            <c:ext xmlns:c16="http://schemas.microsoft.com/office/drawing/2014/chart" uri="{C3380CC4-5D6E-409C-BE32-E72D297353CC}">
              <c16:uniqueId val="{00000000-153A-4498-9BA7-02A43AC546E0}"/>
            </c:ext>
          </c:extLst>
        </c:ser>
        <c:ser>
          <c:idx val="1"/>
          <c:order val="1"/>
          <c:tx>
            <c:strRef>
              <c:f>Sheet1!$C$1</c:f>
              <c:strCache>
                <c:ptCount val="1"/>
                <c:pt idx="0">
                  <c:v>列1</c:v>
                </c:pt>
              </c:strCache>
            </c:strRef>
          </c:tx>
          <c:spPr>
            <a:ln w="28575" cap="rnd">
              <a:solidFill>
                <a:schemeClr val="accent2"/>
              </a:solidFill>
              <a:round/>
            </a:ln>
            <a:effectLst/>
          </c:spPr>
          <c:marker>
            <c:symbol val="none"/>
          </c:marker>
          <c:cat>
            <c:strRef>
              <c:f>Sheet1!$A$2:$A$6</c:f>
              <c:strCache>
                <c:ptCount val="5"/>
                <c:pt idx="0">
                  <c:v>6月第一週</c:v>
                </c:pt>
                <c:pt idx="1">
                  <c:v>6月第二週</c:v>
                </c:pt>
                <c:pt idx="2">
                  <c:v>6月第三週</c:v>
                </c:pt>
                <c:pt idx="3">
                  <c:v>6月第四週</c:v>
                </c:pt>
                <c:pt idx="4">
                  <c:v>6月第五週</c:v>
                </c:pt>
              </c:strCache>
            </c:strRef>
          </c:cat>
          <c:val>
            <c:numRef>
              <c:f>Sheet1!$C$2:$C$6</c:f>
              <c:numCache>
                <c:formatCode>General</c:formatCode>
                <c:ptCount val="5"/>
              </c:numCache>
            </c:numRef>
          </c:val>
          <c:smooth val="0"/>
          <c:extLst>
            <c:ext xmlns:c16="http://schemas.microsoft.com/office/drawing/2014/chart" uri="{C3380CC4-5D6E-409C-BE32-E72D297353CC}">
              <c16:uniqueId val="{00000001-153A-4498-9BA7-02A43AC546E0}"/>
            </c:ext>
          </c:extLst>
        </c:ser>
        <c:ser>
          <c:idx val="2"/>
          <c:order val="2"/>
          <c:tx>
            <c:strRef>
              <c:f>Sheet1!$D$1</c:f>
              <c:strCache>
                <c:ptCount val="1"/>
                <c:pt idx="0">
                  <c:v>列2</c:v>
                </c:pt>
              </c:strCache>
            </c:strRef>
          </c:tx>
          <c:spPr>
            <a:ln w="28575" cap="rnd">
              <a:solidFill>
                <a:schemeClr val="accent3"/>
              </a:solidFill>
              <a:round/>
            </a:ln>
            <a:effectLst/>
          </c:spPr>
          <c:marker>
            <c:symbol val="none"/>
          </c:marker>
          <c:cat>
            <c:strRef>
              <c:f>Sheet1!$A$2:$A$6</c:f>
              <c:strCache>
                <c:ptCount val="5"/>
                <c:pt idx="0">
                  <c:v>6月第一週</c:v>
                </c:pt>
                <c:pt idx="1">
                  <c:v>6月第二週</c:v>
                </c:pt>
                <c:pt idx="2">
                  <c:v>6月第三週</c:v>
                </c:pt>
                <c:pt idx="3">
                  <c:v>6月第四週</c:v>
                </c:pt>
                <c:pt idx="4">
                  <c:v>6月第五週</c:v>
                </c:pt>
              </c:strCache>
            </c:strRef>
          </c:cat>
          <c:val>
            <c:numRef>
              <c:f>Sheet1!$D$2:$D$6</c:f>
              <c:numCache>
                <c:formatCode>General</c:formatCode>
                <c:ptCount val="5"/>
              </c:numCache>
            </c:numRef>
          </c:val>
          <c:smooth val="0"/>
          <c:extLst>
            <c:ext xmlns:c16="http://schemas.microsoft.com/office/drawing/2014/chart" uri="{C3380CC4-5D6E-409C-BE32-E72D297353CC}">
              <c16:uniqueId val="{00000002-153A-4498-9BA7-02A43AC546E0}"/>
            </c:ext>
          </c:extLst>
        </c:ser>
        <c:dLbls>
          <c:showLegendKey val="0"/>
          <c:showVal val="0"/>
          <c:showCatName val="0"/>
          <c:showSerName val="0"/>
          <c:showPercent val="0"/>
          <c:showBubbleSize val="0"/>
        </c:dLbls>
        <c:smooth val="0"/>
        <c:axId val="698552175"/>
        <c:axId val="698552591"/>
      </c:lineChart>
      <c:catAx>
        <c:axId val="6985521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698552591"/>
        <c:crosses val="autoZero"/>
        <c:auto val="1"/>
        <c:lblAlgn val="ctr"/>
        <c:lblOffset val="100"/>
        <c:noMultiLvlLbl val="0"/>
      </c:catAx>
      <c:valAx>
        <c:axId val="6985525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698552175"/>
        <c:crosses val="autoZero"/>
        <c:crossBetween val="between"/>
      </c:valAx>
      <c:spPr>
        <a:noFill/>
        <a:ln>
          <a:noFill/>
        </a:ln>
        <a:effectLst/>
      </c:spPr>
    </c:plotArea>
    <c:legend>
      <c:legendPos val="b"/>
      <c:legendEntry>
        <c:idx val="1"/>
        <c:delete val="1"/>
      </c:legendEntry>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0.48449</cdr:x>
      <cdr:y>0.53987</cdr:y>
    </cdr:from>
    <cdr:to>
      <cdr:x>0.53561</cdr:x>
      <cdr:y>0.60803</cdr:y>
    </cdr:to>
    <cdr:sp macro="" textlink="">
      <cdr:nvSpPr>
        <cdr:cNvPr id="2" name="テキスト ボックス 2">
          <a:extLst xmlns:a="http://schemas.openxmlformats.org/drawingml/2006/main">
            <a:ext uri="{FF2B5EF4-FFF2-40B4-BE49-F238E27FC236}">
              <a16:creationId xmlns:a16="http://schemas.microsoft.com/office/drawing/2014/main" id="{0B21530A-7A73-96A4-30D1-0DA43C8F9E7B}"/>
            </a:ext>
          </a:extLst>
        </cdr:cNvPr>
        <cdr:cNvSpPr txBox="1"/>
      </cdr:nvSpPr>
      <cdr:spPr>
        <a:xfrm xmlns:a="http://schemas.openxmlformats.org/drawingml/2006/main">
          <a:off x="3937948" y="2925361"/>
          <a:ext cx="415498" cy="369332"/>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kumimoji="1" lang="ja-JP" altLang="en-US" dirty="0"/>
            <a:t>③</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7383D3-421A-4C5E-83B4-4E58B1BA1D65}" type="datetimeFigureOut">
              <a:rPr kumimoji="1" lang="ja-JP" altLang="en-US" smtClean="0"/>
              <a:t>2022/6/29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D573B7-6079-4F09-B680-E265CB9AE51A}" type="slidenum">
              <a:rPr kumimoji="1" lang="ja-JP" altLang="en-US" smtClean="0"/>
              <a:t>‹#›</a:t>
            </a:fld>
            <a:endParaRPr kumimoji="1" lang="ja-JP" altLang="en-US"/>
          </a:p>
        </p:txBody>
      </p:sp>
    </p:spTree>
    <p:extLst>
      <p:ext uri="{BB962C8B-B14F-4D97-AF65-F5344CB8AC3E}">
        <p14:creationId xmlns:p14="http://schemas.microsoft.com/office/powerpoint/2010/main" val="365063390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708065D5-BBAA-4D9F-9B0B-51EA2A28B5EF}" type="datetime1">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448651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B6CB0EF-DA08-46D3-9943-71B60E4E18CE}" type="datetime1">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3449994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3A80D01-E99A-4801-92CF-0166EE4C074E}" type="datetime1">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802771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C5E598-EBAA-845A-2D67-A4739CE0598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35E5FF3-03E9-716C-7C60-72FAC57820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E30C53C-8A39-76B3-75D0-2BCD93287B14}"/>
              </a:ext>
            </a:extLst>
          </p:cNvPr>
          <p:cNvSpPr>
            <a:spLocks noGrp="1"/>
          </p:cNvSpPr>
          <p:nvPr>
            <p:ph type="dt" sz="half" idx="10"/>
          </p:nvPr>
        </p:nvSpPr>
        <p:spPr/>
        <p:txBody>
          <a:bodyPr/>
          <a:lstStyle/>
          <a:p>
            <a:fld id="{97E5A4BD-9B27-4387-BF3A-2F44ADBB3C94}" type="datetime1">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2399311C-FFBC-B831-0127-DA76DE3EB5E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3F8225-7262-0311-373C-DC2290553781}"/>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2182780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9503CA-EEC4-9280-F00F-1F1D22CB7FB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1B1BFCB-9E6D-6ED8-2C37-6F29D293BAE7}"/>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D2C5993-4950-F5D0-450C-93C07D0992DC}"/>
              </a:ext>
            </a:extLst>
          </p:cNvPr>
          <p:cNvSpPr>
            <a:spLocks noGrp="1"/>
          </p:cNvSpPr>
          <p:nvPr>
            <p:ph type="dt" sz="half" idx="10"/>
          </p:nvPr>
        </p:nvSpPr>
        <p:spPr/>
        <p:txBody>
          <a:bodyPr/>
          <a:lstStyle/>
          <a:p>
            <a:fld id="{AD4E3A5D-1A15-42AF-B1F0-07B871ED7F80}" type="datetime1">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6FE16BC5-5A24-D5EA-54F3-DEDC4B4EDA7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0CBEE0B-4CCB-F261-8F18-C333ABDBB03F}"/>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2400354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EEC1F-213A-785C-744F-2EA344B12F2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1F40E4F-3690-39E3-1D23-EFF3962F68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8BE8A7C3-EF4F-C927-A2F3-A14900A74339}"/>
              </a:ext>
            </a:extLst>
          </p:cNvPr>
          <p:cNvSpPr>
            <a:spLocks noGrp="1"/>
          </p:cNvSpPr>
          <p:nvPr>
            <p:ph type="dt" sz="half" idx="10"/>
          </p:nvPr>
        </p:nvSpPr>
        <p:spPr/>
        <p:txBody>
          <a:bodyPr/>
          <a:lstStyle/>
          <a:p>
            <a:fld id="{A4A925F1-0A00-43E8-A984-8DCE2DA9774F}" type="datetime1">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C47FE3BE-2EFE-C94A-08C9-C4EF903D378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7091A71-62BF-6A58-277B-F7A4C8F37767}"/>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2235903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F159E0-0B73-CB9C-E318-E701E19A401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380AA6C-1A64-CEED-B3AA-162020AFD37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C7C18FE-7FA1-89CF-FA61-D728D45E375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3EC7E37-487C-83CA-8BD2-9FF37E0B7BC5}"/>
              </a:ext>
            </a:extLst>
          </p:cNvPr>
          <p:cNvSpPr>
            <a:spLocks noGrp="1"/>
          </p:cNvSpPr>
          <p:nvPr>
            <p:ph type="dt" sz="half" idx="10"/>
          </p:nvPr>
        </p:nvSpPr>
        <p:spPr/>
        <p:txBody>
          <a:bodyPr/>
          <a:lstStyle/>
          <a:p>
            <a:fld id="{7BB0A43F-4152-426F-9E2F-7A2EF42A3606}" type="datetime1">
              <a:rPr kumimoji="1" lang="ja-JP" altLang="en-US" smtClean="0"/>
              <a:t>2022/6/29</a:t>
            </a:fld>
            <a:endParaRPr kumimoji="1" lang="ja-JP" altLang="en-US"/>
          </a:p>
        </p:txBody>
      </p:sp>
      <p:sp>
        <p:nvSpPr>
          <p:cNvPr id="6" name="フッター プレースホルダー 5">
            <a:extLst>
              <a:ext uri="{FF2B5EF4-FFF2-40B4-BE49-F238E27FC236}">
                <a16:creationId xmlns:a16="http://schemas.microsoft.com/office/drawing/2014/main" id="{840C8147-7F77-4310-C5E0-02AF44F7D8D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399DDF2-8BD2-E512-B375-351926BCCDD4}"/>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34992974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A50AD4-A3FA-7608-92D2-C4097677370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58793E6-8560-A706-FF00-39405A183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1CBA9E2-EE83-B75A-003E-CB8C08D1980F}"/>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DC45784-5AF8-EF24-00EA-E4384BD0B6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EE41335-1282-0E6C-B056-DF95A7D15F6C}"/>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1012F7A-9E61-0C3B-897C-FC8E1E6D5D88}"/>
              </a:ext>
            </a:extLst>
          </p:cNvPr>
          <p:cNvSpPr>
            <a:spLocks noGrp="1"/>
          </p:cNvSpPr>
          <p:nvPr>
            <p:ph type="dt" sz="half" idx="10"/>
          </p:nvPr>
        </p:nvSpPr>
        <p:spPr/>
        <p:txBody>
          <a:bodyPr/>
          <a:lstStyle/>
          <a:p>
            <a:fld id="{D3F70807-A0D9-4499-BCB0-40F082100F21}" type="datetime1">
              <a:rPr kumimoji="1" lang="ja-JP" altLang="en-US" smtClean="0"/>
              <a:t>2022/6/29</a:t>
            </a:fld>
            <a:endParaRPr kumimoji="1" lang="ja-JP" altLang="en-US"/>
          </a:p>
        </p:txBody>
      </p:sp>
      <p:sp>
        <p:nvSpPr>
          <p:cNvPr id="8" name="フッター プレースホルダー 7">
            <a:extLst>
              <a:ext uri="{FF2B5EF4-FFF2-40B4-BE49-F238E27FC236}">
                <a16:creationId xmlns:a16="http://schemas.microsoft.com/office/drawing/2014/main" id="{475FEE4F-7E4A-663C-725D-34C2907DAE38}"/>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B0824376-70DE-A30D-E2FD-5AEC99493537}"/>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16254751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B61537-BB1F-9D4B-CF91-15A5049B6D2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D9C2151-859B-0EF5-0F1D-5731532E779F}"/>
              </a:ext>
            </a:extLst>
          </p:cNvPr>
          <p:cNvSpPr>
            <a:spLocks noGrp="1"/>
          </p:cNvSpPr>
          <p:nvPr>
            <p:ph type="dt" sz="half" idx="10"/>
          </p:nvPr>
        </p:nvSpPr>
        <p:spPr/>
        <p:txBody>
          <a:bodyPr/>
          <a:lstStyle/>
          <a:p>
            <a:fld id="{FBB7704B-3279-4BC6-90C0-461A341B0DDA}" type="datetime1">
              <a:rPr kumimoji="1" lang="ja-JP" altLang="en-US" smtClean="0"/>
              <a:t>2022/6/29</a:t>
            </a:fld>
            <a:endParaRPr kumimoji="1" lang="ja-JP" altLang="en-US"/>
          </a:p>
        </p:txBody>
      </p:sp>
      <p:sp>
        <p:nvSpPr>
          <p:cNvPr id="4" name="フッター プレースホルダー 3">
            <a:extLst>
              <a:ext uri="{FF2B5EF4-FFF2-40B4-BE49-F238E27FC236}">
                <a16:creationId xmlns:a16="http://schemas.microsoft.com/office/drawing/2014/main" id="{FA38DF94-517A-9300-8601-56120C2E250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7845BE6-FA33-CE46-4399-F3839E4138E3}"/>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7873582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AAEE26D-DFD2-3EAD-5484-B4A0046BB977}"/>
              </a:ext>
            </a:extLst>
          </p:cNvPr>
          <p:cNvSpPr>
            <a:spLocks noGrp="1"/>
          </p:cNvSpPr>
          <p:nvPr>
            <p:ph type="dt" sz="half" idx="10"/>
          </p:nvPr>
        </p:nvSpPr>
        <p:spPr/>
        <p:txBody>
          <a:bodyPr/>
          <a:lstStyle/>
          <a:p>
            <a:fld id="{8582A930-3547-4D2B-BF64-308E3952E479}" type="datetime1">
              <a:rPr kumimoji="1" lang="ja-JP" altLang="en-US" smtClean="0"/>
              <a:t>2022/6/29</a:t>
            </a:fld>
            <a:endParaRPr kumimoji="1" lang="ja-JP" altLang="en-US"/>
          </a:p>
        </p:txBody>
      </p:sp>
      <p:sp>
        <p:nvSpPr>
          <p:cNvPr id="3" name="フッター プレースホルダー 2">
            <a:extLst>
              <a:ext uri="{FF2B5EF4-FFF2-40B4-BE49-F238E27FC236}">
                <a16:creationId xmlns:a16="http://schemas.microsoft.com/office/drawing/2014/main" id="{A6EA0520-9442-02AE-8596-E98E635A7C47}"/>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ABBF761-BC67-2539-B82E-D0E9B4704B2A}"/>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26245602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176248-D0EC-DE1A-63E2-9E64A9803C7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01B69DD-CFBC-1951-935A-875BE6D853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C1BBB0C-4665-3C12-4287-B1C7226E3A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F5F9045-A492-C41B-CC4A-536FCA7E87A1}"/>
              </a:ext>
            </a:extLst>
          </p:cNvPr>
          <p:cNvSpPr>
            <a:spLocks noGrp="1"/>
          </p:cNvSpPr>
          <p:nvPr>
            <p:ph type="dt" sz="half" idx="10"/>
          </p:nvPr>
        </p:nvSpPr>
        <p:spPr/>
        <p:txBody>
          <a:bodyPr/>
          <a:lstStyle/>
          <a:p>
            <a:fld id="{7CA3B81D-3856-48CC-A418-D0CD35B6265B}" type="datetime1">
              <a:rPr kumimoji="1" lang="ja-JP" altLang="en-US" smtClean="0"/>
              <a:t>2022/6/29</a:t>
            </a:fld>
            <a:endParaRPr kumimoji="1" lang="ja-JP" altLang="en-US"/>
          </a:p>
        </p:txBody>
      </p:sp>
      <p:sp>
        <p:nvSpPr>
          <p:cNvPr id="6" name="フッター プレースホルダー 5">
            <a:extLst>
              <a:ext uri="{FF2B5EF4-FFF2-40B4-BE49-F238E27FC236}">
                <a16:creationId xmlns:a16="http://schemas.microsoft.com/office/drawing/2014/main" id="{8DAFABC7-BFA3-C1A2-FB8C-60D621AEE08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0CA0D13-0AC9-CC11-C37E-4C472AD11317}"/>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4026195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FB0CFFA-350D-4595-8A9E-00B08F91C5BE}" type="datetime1">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23554078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0D2730-3D55-D8AB-8EA9-ED7BA627D2F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CF8DC08-1A04-441F-8809-E0793CFD6B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0417FDA-4706-F4C8-DF3A-7B9B721786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CA2303F-0337-50DA-6918-63679FBBC774}"/>
              </a:ext>
            </a:extLst>
          </p:cNvPr>
          <p:cNvSpPr>
            <a:spLocks noGrp="1"/>
          </p:cNvSpPr>
          <p:nvPr>
            <p:ph type="dt" sz="half" idx="10"/>
          </p:nvPr>
        </p:nvSpPr>
        <p:spPr/>
        <p:txBody>
          <a:bodyPr/>
          <a:lstStyle/>
          <a:p>
            <a:fld id="{D82FC300-49A1-4DDC-BBE5-7C969CC14F4F}" type="datetime1">
              <a:rPr kumimoji="1" lang="ja-JP" altLang="en-US" smtClean="0"/>
              <a:t>2022/6/29</a:t>
            </a:fld>
            <a:endParaRPr kumimoji="1" lang="ja-JP" altLang="en-US"/>
          </a:p>
        </p:txBody>
      </p:sp>
      <p:sp>
        <p:nvSpPr>
          <p:cNvPr id="6" name="フッター プレースホルダー 5">
            <a:extLst>
              <a:ext uri="{FF2B5EF4-FFF2-40B4-BE49-F238E27FC236}">
                <a16:creationId xmlns:a16="http://schemas.microsoft.com/office/drawing/2014/main" id="{EBD46BFE-D821-1A4E-7D4E-E15DFCA5F56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99B5683-538E-5882-F26A-7FE49B813F48}"/>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3606607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A254D0-D0F0-FA09-F92F-0CA2AF9F7895}"/>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46D5E22-686E-DC43-0224-9760D441A85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024ED11-D3C7-CFBA-38FE-9207422FF687}"/>
              </a:ext>
            </a:extLst>
          </p:cNvPr>
          <p:cNvSpPr>
            <a:spLocks noGrp="1"/>
          </p:cNvSpPr>
          <p:nvPr>
            <p:ph type="dt" sz="half" idx="10"/>
          </p:nvPr>
        </p:nvSpPr>
        <p:spPr/>
        <p:txBody>
          <a:bodyPr/>
          <a:lstStyle/>
          <a:p>
            <a:fld id="{AD48F3A3-01EC-42FC-956C-82A169F00D94}" type="datetime1">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8A4B0066-5019-A01B-D54A-57325725723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76A0ED0-CA60-00DA-E499-04B97B48EC03}"/>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11918827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8EB1155-E865-4C87-B439-3850FE31CCE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6CAF89D-F4ED-51CC-55DE-F3B1B3AA06E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C5C828C-DC1B-4897-F656-737B28FC6618}"/>
              </a:ext>
            </a:extLst>
          </p:cNvPr>
          <p:cNvSpPr>
            <a:spLocks noGrp="1"/>
          </p:cNvSpPr>
          <p:nvPr>
            <p:ph type="dt" sz="half" idx="10"/>
          </p:nvPr>
        </p:nvSpPr>
        <p:spPr/>
        <p:txBody>
          <a:bodyPr/>
          <a:lstStyle/>
          <a:p>
            <a:fld id="{F1CE2B78-1CA8-401C-949B-7761953F7EDF}" type="datetime1">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F5968CA7-5F49-EC4C-1767-1C81BA96B61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795CE9A-8C5B-029C-44F5-3B24744C602A}"/>
              </a:ext>
            </a:extLst>
          </p:cNvPr>
          <p:cNvSpPr>
            <a:spLocks noGrp="1"/>
          </p:cNvSpPr>
          <p:nvPr>
            <p:ph type="sldNum" sz="quarter" idx="12"/>
          </p:nvPr>
        </p:nvSpPr>
        <p:spPr/>
        <p:txBody>
          <a:body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3660259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180735DA-125F-4A21-93B7-98264AEEB3DA}" type="datetime1">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1859186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ADD7914-5538-4ACE-AFFB-5C52496D1304}" type="datetime1">
              <a:rPr kumimoji="1" lang="ja-JP" altLang="en-US" smtClean="0"/>
              <a:t>2022/6/29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929081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5338816-6B1F-4DC2-849F-B705D24D8DE7}" type="datetime1">
              <a:rPr kumimoji="1" lang="ja-JP" altLang="en-US" smtClean="0"/>
              <a:t>2022/6/29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308181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32B8679-295B-4E70-934B-A1D65E246191}" type="datetime1">
              <a:rPr kumimoji="1" lang="ja-JP" altLang="en-US" smtClean="0"/>
              <a:t>2022/6/29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1527957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2A943E-376F-4511-B862-A3F44B14B450}" type="datetime1">
              <a:rPr kumimoji="1" lang="ja-JP" altLang="en-US" smtClean="0"/>
              <a:t>2022/6/29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391194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B8DDE3E-5710-4D10-8F10-03977454AED2}" type="datetime1">
              <a:rPr kumimoji="1" lang="ja-JP" altLang="en-US" smtClean="0"/>
              <a:t>2022/6/29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1680331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A776F92-FD26-48D0-84D4-C72F9B10F348}" type="datetime1">
              <a:rPr kumimoji="1" lang="ja-JP" altLang="en-US" smtClean="0"/>
              <a:t>2022/6/29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4099275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A81087-2770-4C9F-99B1-E089B0EE2995}" type="datetime1">
              <a:rPr kumimoji="1" lang="ja-JP" altLang="en-US" smtClean="0"/>
              <a:t>2022/6/29</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02CF3C-1C4F-456E-BCBE-7556150E3F27}" type="slidenum">
              <a:rPr kumimoji="1" lang="ja-JP" altLang="en-US" smtClean="0"/>
              <a:t>‹#›</a:t>
            </a:fld>
            <a:endParaRPr kumimoji="1" lang="ja-JP" altLang="en-US"/>
          </a:p>
        </p:txBody>
      </p:sp>
    </p:spTree>
    <p:extLst>
      <p:ext uri="{BB962C8B-B14F-4D97-AF65-F5344CB8AC3E}">
        <p14:creationId xmlns:p14="http://schemas.microsoft.com/office/powerpoint/2010/main" val="279289252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0AD8930-AEBE-5574-F8C2-8E6905C30B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C46E57A-B1F0-A525-8B41-4B28C31CCF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651D622-E1FD-E6F9-6ED9-7B01081690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594FDD-0C24-4C78-BCD1-9490E3CF5365}" type="datetime1">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97FE1167-294C-0CF8-ECF0-BE59527AFB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29A5943-34A2-E96B-7F37-4C80070250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C151FD-4B7F-4994-9E07-89509C83B8EB}" type="slidenum">
              <a:rPr kumimoji="1" lang="ja-JP" altLang="en-US" smtClean="0"/>
              <a:t>‹#›</a:t>
            </a:fld>
            <a:endParaRPr kumimoji="1" lang="ja-JP" altLang="en-US"/>
          </a:p>
        </p:txBody>
      </p:sp>
    </p:spTree>
    <p:extLst>
      <p:ext uri="{BB962C8B-B14F-4D97-AF65-F5344CB8AC3E}">
        <p14:creationId xmlns:p14="http://schemas.microsoft.com/office/powerpoint/2010/main" val="404574576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crdownload"/><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2F9E9F-47BC-0716-6C41-0B715E3A255D}"/>
              </a:ext>
            </a:extLst>
          </p:cNvPr>
          <p:cNvSpPr>
            <a:spLocks noGrp="1"/>
          </p:cNvSpPr>
          <p:nvPr>
            <p:ph type="ctrTitle"/>
          </p:nvPr>
        </p:nvSpPr>
        <p:spPr/>
        <p:txBody>
          <a:bodyPr>
            <a:normAutofit/>
          </a:bodyPr>
          <a:lstStyle/>
          <a:p>
            <a:r>
              <a:rPr kumimoji="1" lang="en-US" altLang="ja-JP" sz="8000" b="1" dirty="0"/>
              <a:t>Web</a:t>
            </a:r>
            <a:r>
              <a:rPr kumimoji="1" lang="ja-JP" altLang="en-US" sz="8000" b="1" dirty="0"/>
              <a:t>アプリ成果報告</a:t>
            </a:r>
          </a:p>
        </p:txBody>
      </p:sp>
      <p:sp>
        <p:nvSpPr>
          <p:cNvPr id="3" name="字幕 2">
            <a:extLst>
              <a:ext uri="{FF2B5EF4-FFF2-40B4-BE49-F238E27FC236}">
                <a16:creationId xmlns:a16="http://schemas.microsoft.com/office/drawing/2014/main" id="{6ACB8489-35CF-030E-C796-DE13C6F9DFA7}"/>
              </a:ext>
            </a:extLst>
          </p:cNvPr>
          <p:cNvSpPr>
            <a:spLocks noGrp="1"/>
          </p:cNvSpPr>
          <p:nvPr>
            <p:ph type="subTitle" idx="1"/>
          </p:nvPr>
        </p:nvSpPr>
        <p:spPr/>
        <p:txBody>
          <a:bodyPr>
            <a:normAutofit/>
          </a:bodyPr>
          <a:lstStyle/>
          <a:p>
            <a:r>
              <a:rPr lang="en-US" altLang="ja-JP" dirty="0"/>
              <a:t>C</a:t>
            </a:r>
            <a:r>
              <a:rPr kumimoji="1" lang="ja-JP" altLang="en-US" sz="2000" dirty="0"/>
              <a:t>クラス</a:t>
            </a:r>
            <a:r>
              <a:rPr kumimoji="1" lang="en-US" altLang="ja-JP" dirty="0"/>
              <a:t>2</a:t>
            </a:r>
            <a:r>
              <a:rPr kumimoji="1" lang="ja-JP" altLang="en-US" sz="2000" dirty="0"/>
              <a:t>班</a:t>
            </a:r>
            <a:endParaRPr kumimoji="1" lang="en-US" altLang="ja-JP" sz="2000" dirty="0"/>
          </a:p>
          <a:p>
            <a:r>
              <a:rPr lang="ja-JP" altLang="en-US" dirty="0"/>
              <a:t>チーム名</a:t>
            </a:r>
            <a:r>
              <a:rPr lang="en-US" altLang="ja-JP" dirty="0"/>
              <a:t>:</a:t>
            </a:r>
            <a:r>
              <a:rPr lang="en-US" altLang="ja-JP" dirty="0" err="1"/>
              <a:t>Mt.Fuji</a:t>
            </a:r>
            <a:endParaRPr lang="en-US" altLang="ja-JP" dirty="0"/>
          </a:p>
          <a:p>
            <a:r>
              <a:rPr lang="ja-JP" altLang="en-US" dirty="0"/>
              <a:t>佐藤　白土　杉山　中島　濵﨑　山田</a:t>
            </a:r>
            <a:endParaRPr lang="en-US" altLang="ja-JP" dirty="0"/>
          </a:p>
          <a:p>
            <a:endParaRPr lang="en-US" altLang="ja-JP" dirty="0"/>
          </a:p>
          <a:p>
            <a:endParaRPr kumimoji="1" lang="ja-JP" altLang="en-US" dirty="0"/>
          </a:p>
        </p:txBody>
      </p:sp>
    </p:spTree>
    <p:extLst>
      <p:ext uri="{BB962C8B-B14F-4D97-AF65-F5344CB8AC3E}">
        <p14:creationId xmlns:p14="http://schemas.microsoft.com/office/powerpoint/2010/main" val="3341634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画面録画 2">
            <a:hlinkClick r:id="" action="ppaction://media"/>
            <a:extLst>
              <a:ext uri="{FF2B5EF4-FFF2-40B4-BE49-F238E27FC236}">
                <a16:creationId xmlns:a16="http://schemas.microsoft.com/office/drawing/2014/main" id="{CBC26F6F-96B7-2356-7CA4-E5063FBC20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4161" y="333754"/>
            <a:ext cx="12023678" cy="5755083"/>
          </a:xfrm>
          <a:prstGeom prst="rect">
            <a:avLst/>
          </a:prstGeom>
        </p:spPr>
      </p:pic>
      <p:sp>
        <p:nvSpPr>
          <p:cNvPr id="4" name="スライド番号プレースホルダー 3">
            <a:extLst>
              <a:ext uri="{FF2B5EF4-FFF2-40B4-BE49-F238E27FC236}">
                <a16:creationId xmlns:a16="http://schemas.microsoft.com/office/drawing/2014/main" id="{6A9F7BC9-83AF-C67F-1F71-EEC78014582C}"/>
              </a:ext>
            </a:extLst>
          </p:cNvPr>
          <p:cNvSpPr>
            <a:spLocks noGrp="1"/>
          </p:cNvSpPr>
          <p:nvPr>
            <p:ph type="sldNum" sz="quarter" idx="12"/>
          </p:nvPr>
        </p:nvSpPr>
        <p:spPr/>
        <p:txBody>
          <a:bodyPr/>
          <a:lstStyle/>
          <a:p>
            <a:fld id="{AC02CF3C-1C4F-456E-BCBE-7556150E3F27}" type="slidenum">
              <a:rPr kumimoji="1" lang="ja-JP" altLang="en-US" smtClean="0"/>
              <a:t>10</a:t>
            </a:fld>
            <a:endParaRPr kumimoji="1" lang="ja-JP" altLang="en-US"/>
          </a:p>
        </p:txBody>
      </p:sp>
    </p:spTree>
    <p:extLst>
      <p:ext uri="{BB962C8B-B14F-4D97-AF65-F5344CB8AC3E}">
        <p14:creationId xmlns:p14="http://schemas.microsoft.com/office/powerpoint/2010/main" val="967935164"/>
      </p:ext>
    </p:extLst>
  </p:cSld>
  <p:clrMapOvr>
    <a:masterClrMapping/>
  </p:clrMapOvr>
  <mc:AlternateContent xmlns:mc="http://schemas.openxmlformats.org/markup-compatibility/2006">
    <mc:Choice xmlns:p14="http://schemas.microsoft.com/office/powerpoint/2010/main" Requires="p14">
      <p:transition spd="slow" p14:dur="2000" advTm="27387"/>
    </mc:Choice>
    <mc:Fallback>
      <p:transition spd="slow" advTm="27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33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画面録画 1">
            <a:hlinkClick r:id="" action="ppaction://media"/>
            <a:extLst>
              <a:ext uri="{FF2B5EF4-FFF2-40B4-BE49-F238E27FC236}">
                <a16:creationId xmlns:a16="http://schemas.microsoft.com/office/drawing/2014/main" id="{5CD62CF1-D238-74FB-A2B3-F7B42D00EE6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7337" y="548192"/>
            <a:ext cx="12037325" cy="5761615"/>
          </a:xfrm>
          <a:prstGeom prst="rect">
            <a:avLst/>
          </a:prstGeom>
        </p:spPr>
      </p:pic>
      <p:sp>
        <p:nvSpPr>
          <p:cNvPr id="3" name="スライド番号プレースホルダー 2">
            <a:extLst>
              <a:ext uri="{FF2B5EF4-FFF2-40B4-BE49-F238E27FC236}">
                <a16:creationId xmlns:a16="http://schemas.microsoft.com/office/drawing/2014/main" id="{176ED070-4C70-CAB3-9E9D-563461D664AD}"/>
              </a:ext>
            </a:extLst>
          </p:cNvPr>
          <p:cNvSpPr>
            <a:spLocks noGrp="1"/>
          </p:cNvSpPr>
          <p:nvPr>
            <p:ph type="sldNum" sz="quarter" idx="12"/>
          </p:nvPr>
        </p:nvSpPr>
        <p:spPr/>
        <p:txBody>
          <a:bodyPr/>
          <a:lstStyle/>
          <a:p>
            <a:fld id="{AC02CF3C-1C4F-456E-BCBE-7556150E3F27}" type="slidenum">
              <a:rPr kumimoji="1" lang="ja-JP" altLang="en-US" smtClean="0"/>
              <a:t>11</a:t>
            </a:fld>
            <a:endParaRPr kumimoji="1" lang="ja-JP" altLang="en-US"/>
          </a:p>
        </p:txBody>
      </p:sp>
    </p:spTree>
    <p:extLst>
      <p:ext uri="{BB962C8B-B14F-4D97-AF65-F5344CB8AC3E}">
        <p14:creationId xmlns:p14="http://schemas.microsoft.com/office/powerpoint/2010/main" val="3771186866"/>
      </p:ext>
    </p:extLst>
  </p:cSld>
  <p:clrMapOvr>
    <a:masterClrMapping/>
  </p:clrMapOvr>
  <mc:AlternateContent xmlns:mc="http://schemas.openxmlformats.org/markup-compatibility/2006">
    <mc:Choice xmlns:p14="http://schemas.microsoft.com/office/powerpoint/2010/main" Requires="p14">
      <p:transition spd="slow" p14:dur="2000" advTm="10681"/>
    </mc:Choice>
    <mc:Fallback>
      <p:transition spd="slow" advTm="106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画面録画 1">
            <a:hlinkClick r:id="" action="ppaction://media"/>
            <a:extLst>
              <a:ext uri="{FF2B5EF4-FFF2-40B4-BE49-F238E27FC236}">
                <a16:creationId xmlns:a16="http://schemas.microsoft.com/office/drawing/2014/main" id="{4E17D843-CC83-BACF-C0A5-83113E86398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11175"/>
            <a:ext cx="12192000" cy="5835650"/>
          </a:xfrm>
          <a:prstGeom prst="rect">
            <a:avLst/>
          </a:prstGeom>
        </p:spPr>
      </p:pic>
      <p:sp>
        <p:nvSpPr>
          <p:cNvPr id="3" name="スライド番号プレースホルダー 2">
            <a:extLst>
              <a:ext uri="{FF2B5EF4-FFF2-40B4-BE49-F238E27FC236}">
                <a16:creationId xmlns:a16="http://schemas.microsoft.com/office/drawing/2014/main" id="{733C349B-7DB8-ECA2-A50A-967BEEC574AB}"/>
              </a:ext>
            </a:extLst>
          </p:cNvPr>
          <p:cNvSpPr>
            <a:spLocks noGrp="1"/>
          </p:cNvSpPr>
          <p:nvPr>
            <p:ph type="sldNum" sz="quarter" idx="12"/>
          </p:nvPr>
        </p:nvSpPr>
        <p:spPr/>
        <p:txBody>
          <a:bodyPr/>
          <a:lstStyle/>
          <a:p>
            <a:fld id="{AC02CF3C-1C4F-456E-BCBE-7556150E3F27}" type="slidenum">
              <a:rPr kumimoji="1" lang="ja-JP" altLang="en-US" smtClean="0"/>
              <a:t>12</a:t>
            </a:fld>
            <a:endParaRPr kumimoji="1" lang="ja-JP" altLang="en-US"/>
          </a:p>
        </p:txBody>
      </p:sp>
    </p:spTree>
    <p:extLst>
      <p:ext uri="{BB962C8B-B14F-4D97-AF65-F5344CB8AC3E}">
        <p14:creationId xmlns:p14="http://schemas.microsoft.com/office/powerpoint/2010/main" val="333110717"/>
      </p:ext>
    </p:extLst>
  </p:cSld>
  <p:clrMapOvr>
    <a:masterClrMapping/>
  </p:clrMapOvr>
  <mc:AlternateContent xmlns:mc="http://schemas.openxmlformats.org/markup-compatibility/2006">
    <mc:Choice xmlns:p14="http://schemas.microsoft.com/office/powerpoint/2010/main" Requires="p14">
      <p:transition spd="slow" p14:dur="2000" advTm="14797"/>
    </mc:Choice>
    <mc:Fallback>
      <p:transition spd="slow" advTm="14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F24A02E-C10C-1FCB-AF92-63F228470EA3}"/>
              </a:ext>
            </a:extLst>
          </p:cNvPr>
          <p:cNvSpPr txBox="1"/>
          <p:nvPr/>
        </p:nvSpPr>
        <p:spPr>
          <a:xfrm>
            <a:off x="925353" y="2787612"/>
            <a:ext cx="10573728" cy="2554545"/>
          </a:xfrm>
          <a:prstGeom prst="rect">
            <a:avLst/>
          </a:prstGeom>
          <a:noFill/>
        </p:spPr>
        <p:txBody>
          <a:bodyPr wrap="none" rtlCol="0">
            <a:spAutoFit/>
          </a:bodyPr>
          <a:lstStyle/>
          <a:p>
            <a:r>
              <a:rPr lang="ja-JP" altLang="en-US" sz="7200" dirty="0"/>
              <a:t>２</a:t>
            </a:r>
            <a:r>
              <a:rPr lang="en-US" altLang="ja-JP" sz="7200" dirty="0"/>
              <a:t>.</a:t>
            </a:r>
            <a:r>
              <a:rPr lang="ja-JP" altLang="en-US" sz="7200" dirty="0"/>
              <a:t>アプリ開発での気づき</a:t>
            </a:r>
            <a:endParaRPr lang="en-US" altLang="ja-JP" sz="7200" dirty="0"/>
          </a:p>
          <a:p>
            <a:endParaRPr kumimoji="1" lang="ja-JP" altLang="en-US" sz="8800" dirty="0"/>
          </a:p>
        </p:txBody>
      </p:sp>
      <p:sp>
        <p:nvSpPr>
          <p:cNvPr id="2" name="スライド番号プレースホルダー 1">
            <a:extLst>
              <a:ext uri="{FF2B5EF4-FFF2-40B4-BE49-F238E27FC236}">
                <a16:creationId xmlns:a16="http://schemas.microsoft.com/office/drawing/2014/main" id="{88B54305-8F83-7510-56A0-79673F9BD3D5}"/>
              </a:ext>
            </a:extLst>
          </p:cNvPr>
          <p:cNvSpPr>
            <a:spLocks noGrp="1"/>
          </p:cNvSpPr>
          <p:nvPr>
            <p:ph type="sldNum" sz="quarter" idx="12"/>
          </p:nvPr>
        </p:nvSpPr>
        <p:spPr/>
        <p:txBody>
          <a:bodyPr/>
          <a:lstStyle/>
          <a:p>
            <a:fld id="{AC02CF3C-1C4F-456E-BCBE-7556150E3F27}" type="slidenum">
              <a:rPr kumimoji="1" lang="ja-JP" altLang="en-US" smtClean="0"/>
              <a:t>13</a:t>
            </a:fld>
            <a:endParaRPr kumimoji="1" lang="ja-JP" altLang="en-US"/>
          </a:p>
        </p:txBody>
      </p:sp>
    </p:spTree>
    <p:extLst>
      <p:ext uri="{BB962C8B-B14F-4D97-AF65-F5344CB8AC3E}">
        <p14:creationId xmlns:p14="http://schemas.microsoft.com/office/powerpoint/2010/main" val="1017401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9FDE7EF-35B1-CC25-7EA2-356979DBA71A}"/>
              </a:ext>
            </a:extLst>
          </p:cNvPr>
          <p:cNvSpPr>
            <a:spLocks noGrp="1"/>
          </p:cNvSpPr>
          <p:nvPr>
            <p:ph idx="1"/>
          </p:nvPr>
        </p:nvSpPr>
        <p:spPr>
          <a:xfrm>
            <a:off x="838200" y="514182"/>
            <a:ext cx="10515600" cy="5898649"/>
          </a:xfrm>
        </p:spPr>
        <p:txBody>
          <a:bodyPr/>
          <a:lstStyle/>
          <a:p>
            <a:pPr marL="0" indent="0">
              <a:buNone/>
            </a:pPr>
            <a:r>
              <a:rPr kumimoji="1" lang="ja-JP" altLang="en-US" dirty="0"/>
              <a:t>おすすめコーデ機能</a:t>
            </a:r>
            <a:endParaRPr kumimoji="1" lang="en-US" altLang="ja-JP" dirty="0"/>
          </a:p>
          <a:p>
            <a:pPr marL="0" indent="0">
              <a:buNone/>
            </a:pPr>
            <a:r>
              <a:rPr lang="en-US" altLang="ja-JP" dirty="0"/>
              <a:t>	</a:t>
            </a:r>
            <a:r>
              <a:rPr kumimoji="1" lang="en-US" altLang="ja-JP" dirty="0"/>
              <a:t>…</a:t>
            </a:r>
            <a:r>
              <a:rPr kumimoji="1" lang="ja-JP" altLang="en-US" b="1" dirty="0"/>
              <a:t>その日の天気に合った服の組み合わせを提案</a:t>
            </a:r>
          </a:p>
        </p:txBody>
      </p:sp>
      <p:pic>
        <p:nvPicPr>
          <p:cNvPr id="5" name="図 4" descr="コンピューターのスクリーンショット&#10;&#10;自動的に生成された説明">
            <a:extLst>
              <a:ext uri="{FF2B5EF4-FFF2-40B4-BE49-F238E27FC236}">
                <a16:creationId xmlns:a16="http://schemas.microsoft.com/office/drawing/2014/main" id="{4818DF60-4EAF-F061-722B-E616BF06A2E9}"/>
              </a:ext>
            </a:extLst>
          </p:cNvPr>
          <p:cNvPicPr>
            <a:picLocks noChangeAspect="1"/>
          </p:cNvPicPr>
          <p:nvPr/>
        </p:nvPicPr>
        <p:blipFill rotWithShape="1">
          <a:blip r:embed="rId2">
            <a:extLst>
              <a:ext uri="{28A0092B-C50C-407E-A947-70E740481C1C}">
                <a14:useLocalDpi xmlns:a14="http://schemas.microsoft.com/office/drawing/2010/main" val="0"/>
              </a:ext>
            </a:extLst>
          </a:blip>
          <a:srcRect l="21118" t="9981" r="25099" b="7477"/>
          <a:stretch/>
        </p:blipFill>
        <p:spPr>
          <a:xfrm>
            <a:off x="260797" y="2199354"/>
            <a:ext cx="3918172" cy="33808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図 6" descr="グラフィカル ユーザー インターフェイス&#10;&#10;自動的に生成された説明">
            <a:extLst>
              <a:ext uri="{FF2B5EF4-FFF2-40B4-BE49-F238E27FC236}">
                <a16:creationId xmlns:a16="http://schemas.microsoft.com/office/drawing/2014/main" id="{8AB00C15-3161-5B5B-C88A-7C9C90F9268C}"/>
              </a:ext>
            </a:extLst>
          </p:cNvPr>
          <p:cNvPicPr>
            <a:picLocks noChangeAspect="1"/>
          </p:cNvPicPr>
          <p:nvPr/>
        </p:nvPicPr>
        <p:blipFill rotWithShape="1">
          <a:blip r:embed="rId3">
            <a:extLst>
              <a:ext uri="{28A0092B-C50C-407E-A947-70E740481C1C}">
                <a14:useLocalDpi xmlns:a14="http://schemas.microsoft.com/office/drawing/2010/main" val="0"/>
              </a:ext>
            </a:extLst>
          </a:blip>
          <a:srcRect l="5527" t="13947" r="51842" b="9804"/>
          <a:stretch/>
        </p:blipFill>
        <p:spPr>
          <a:xfrm>
            <a:off x="8013032" y="2199354"/>
            <a:ext cx="3486644" cy="3506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図 12" descr="テーブル&#10;&#10;自動的に生成された説明">
            <a:extLst>
              <a:ext uri="{FF2B5EF4-FFF2-40B4-BE49-F238E27FC236}">
                <a16:creationId xmlns:a16="http://schemas.microsoft.com/office/drawing/2014/main" id="{E1F5A5F5-C712-0869-C59F-CABDBA953C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1914" y="2386869"/>
            <a:ext cx="1775244" cy="14612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図 14" descr="テーブル&#10;&#10;自動的に生成された説明">
            <a:extLst>
              <a:ext uri="{FF2B5EF4-FFF2-40B4-BE49-F238E27FC236}">
                <a16:creationId xmlns:a16="http://schemas.microsoft.com/office/drawing/2014/main" id="{2601F09F-D34E-F0E1-01C0-F8C8CA318B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1914" y="4295320"/>
            <a:ext cx="1888089" cy="12849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テキスト ボックス 15">
            <a:extLst>
              <a:ext uri="{FF2B5EF4-FFF2-40B4-BE49-F238E27FC236}">
                <a16:creationId xmlns:a16="http://schemas.microsoft.com/office/drawing/2014/main" id="{11BEB8A3-B575-FA4D-01C0-527210398AA4}"/>
              </a:ext>
            </a:extLst>
          </p:cNvPr>
          <p:cNvSpPr txBox="1"/>
          <p:nvPr/>
        </p:nvSpPr>
        <p:spPr>
          <a:xfrm>
            <a:off x="1438759" y="1778161"/>
            <a:ext cx="20764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アイテム登録</a:t>
            </a:r>
          </a:p>
        </p:txBody>
      </p:sp>
      <p:sp>
        <p:nvSpPr>
          <p:cNvPr id="17" name="テキスト ボックス 16">
            <a:extLst>
              <a:ext uri="{FF2B5EF4-FFF2-40B4-BE49-F238E27FC236}">
                <a16:creationId xmlns:a16="http://schemas.microsoft.com/office/drawing/2014/main" id="{B3B1FBF9-D9D0-001F-FAFB-B5052C2B3593}"/>
              </a:ext>
            </a:extLst>
          </p:cNvPr>
          <p:cNvSpPr txBox="1"/>
          <p:nvPr/>
        </p:nvSpPr>
        <p:spPr>
          <a:xfrm>
            <a:off x="5101015" y="1699116"/>
            <a:ext cx="20764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データベース</a:t>
            </a:r>
          </a:p>
        </p:txBody>
      </p:sp>
      <p:sp>
        <p:nvSpPr>
          <p:cNvPr id="18" name="テキスト ボックス 17">
            <a:extLst>
              <a:ext uri="{FF2B5EF4-FFF2-40B4-BE49-F238E27FC236}">
                <a16:creationId xmlns:a16="http://schemas.microsoft.com/office/drawing/2014/main" id="{577172D9-B8AB-B9EB-1A19-6CFB81E8BBBE}"/>
              </a:ext>
            </a:extLst>
          </p:cNvPr>
          <p:cNvSpPr txBox="1"/>
          <p:nvPr/>
        </p:nvSpPr>
        <p:spPr>
          <a:xfrm>
            <a:off x="8718129" y="1699116"/>
            <a:ext cx="20764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おすすめコーデ</a:t>
            </a:r>
          </a:p>
        </p:txBody>
      </p:sp>
      <p:sp>
        <p:nvSpPr>
          <p:cNvPr id="19" name="テキスト ボックス 18">
            <a:extLst>
              <a:ext uri="{FF2B5EF4-FFF2-40B4-BE49-F238E27FC236}">
                <a16:creationId xmlns:a16="http://schemas.microsoft.com/office/drawing/2014/main" id="{D2E300D6-F12B-DF63-7DAE-5C032917D007}"/>
              </a:ext>
            </a:extLst>
          </p:cNvPr>
          <p:cNvSpPr txBox="1"/>
          <p:nvPr/>
        </p:nvSpPr>
        <p:spPr>
          <a:xfrm>
            <a:off x="5055873" y="2016211"/>
            <a:ext cx="23613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アイテムテーブル</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0" name="テキスト ボックス 19">
            <a:extLst>
              <a:ext uri="{FF2B5EF4-FFF2-40B4-BE49-F238E27FC236}">
                <a16:creationId xmlns:a16="http://schemas.microsoft.com/office/drawing/2014/main" id="{751C0875-BAFF-2D33-7C15-0F327799C0D7}"/>
              </a:ext>
            </a:extLst>
          </p:cNvPr>
          <p:cNvSpPr txBox="1"/>
          <p:nvPr/>
        </p:nvSpPr>
        <p:spPr>
          <a:xfrm>
            <a:off x="4924820" y="3951728"/>
            <a:ext cx="23613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天気予報テーブル</a:t>
            </a:r>
            <a:r>
              <a:rPr kumimoji="1" lang="en-US" altLang="ja-JP"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1" name="矢印: 右 20">
            <a:extLst>
              <a:ext uri="{FF2B5EF4-FFF2-40B4-BE49-F238E27FC236}">
                <a16:creationId xmlns:a16="http://schemas.microsoft.com/office/drawing/2014/main" id="{366690F1-02F5-E751-E8A9-1CC37210CD2C}"/>
              </a:ext>
            </a:extLst>
          </p:cNvPr>
          <p:cNvSpPr/>
          <p:nvPr/>
        </p:nvSpPr>
        <p:spPr>
          <a:xfrm>
            <a:off x="7210565" y="3648298"/>
            <a:ext cx="355822" cy="704395"/>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2" name="矢印: 右 21">
            <a:extLst>
              <a:ext uri="{FF2B5EF4-FFF2-40B4-BE49-F238E27FC236}">
                <a16:creationId xmlns:a16="http://schemas.microsoft.com/office/drawing/2014/main" id="{B1718026-6D3C-9EDA-75A7-68A6376532AB}"/>
              </a:ext>
            </a:extLst>
          </p:cNvPr>
          <p:cNvSpPr/>
          <p:nvPr/>
        </p:nvSpPr>
        <p:spPr>
          <a:xfrm>
            <a:off x="4442738" y="3648298"/>
            <a:ext cx="355822" cy="704395"/>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 name="スライド番号プレースホルダー 1">
            <a:extLst>
              <a:ext uri="{FF2B5EF4-FFF2-40B4-BE49-F238E27FC236}">
                <a16:creationId xmlns:a16="http://schemas.microsoft.com/office/drawing/2014/main" id="{6E26F873-6415-D575-0645-A213C278B5C2}"/>
              </a:ext>
            </a:extLst>
          </p:cNvPr>
          <p:cNvSpPr>
            <a:spLocks noGrp="1"/>
          </p:cNvSpPr>
          <p:nvPr>
            <p:ph type="sldNum" sz="quarter" idx="12"/>
          </p:nvPr>
        </p:nvSpPr>
        <p:spPr/>
        <p:txBody>
          <a:bodyPr/>
          <a:lstStyle/>
          <a:p>
            <a:fld id="{B7C151FD-4B7F-4994-9E07-89509C83B8EB}" type="slidenum">
              <a:rPr kumimoji="1" lang="ja-JP" altLang="en-US" smtClean="0"/>
              <a:t>14</a:t>
            </a:fld>
            <a:endParaRPr kumimoji="1" lang="ja-JP" altLang="en-US"/>
          </a:p>
        </p:txBody>
      </p:sp>
    </p:spTree>
    <p:extLst>
      <p:ext uri="{BB962C8B-B14F-4D97-AF65-F5344CB8AC3E}">
        <p14:creationId xmlns:p14="http://schemas.microsoft.com/office/powerpoint/2010/main" val="2126841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87459E-FAEC-AE36-7897-442562C0CE7B}"/>
              </a:ext>
            </a:extLst>
          </p:cNvPr>
          <p:cNvSpPr>
            <a:spLocks noGrp="1"/>
          </p:cNvSpPr>
          <p:nvPr>
            <p:ph type="title"/>
          </p:nvPr>
        </p:nvSpPr>
        <p:spPr/>
        <p:txBody>
          <a:bodyPr>
            <a:normAutofit/>
          </a:bodyPr>
          <a:lstStyle/>
          <a:p>
            <a:r>
              <a:rPr kumimoji="1" lang="ja-JP" altLang="en-US" dirty="0"/>
              <a:t>機能の実装で気づいた点①</a:t>
            </a:r>
            <a:br>
              <a:rPr kumimoji="1" lang="en-US" altLang="ja-JP" dirty="0"/>
            </a:br>
            <a:r>
              <a:rPr kumimoji="1" lang="ja-JP" altLang="en-US" b="1" dirty="0"/>
              <a:t>用語定義の必要性</a:t>
            </a:r>
          </a:p>
        </p:txBody>
      </p:sp>
      <p:sp>
        <p:nvSpPr>
          <p:cNvPr id="3" name="コンテンツ プレースホルダー 2">
            <a:extLst>
              <a:ext uri="{FF2B5EF4-FFF2-40B4-BE49-F238E27FC236}">
                <a16:creationId xmlns:a16="http://schemas.microsoft.com/office/drawing/2014/main" id="{D1D7191B-66DE-C7FB-AA20-CE397AA81151}"/>
              </a:ext>
            </a:extLst>
          </p:cNvPr>
          <p:cNvSpPr>
            <a:spLocks noGrp="1"/>
          </p:cNvSpPr>
          <p:nvPr>
            <p:ph idx="1"/>
          </p:nvPr>
        </p:nvSpPr>
        <p:spPr>
          <a:xfrm>
            <a:off x="838200" y="2153652"/>
            <a:ext cx="10515600" cy="4600826"/>
          </a:xfrm>
        </p:spPr>
        <p:txBody>
          <a:bodyPr>
            <a:normAutofit/>
          </a:bodyPr>
          <a:lstStyle/>
          <a:p>
            <a:pPr marL="0" indent="0">
              <a:buNone/>
            </a:pPr>
            <a:r>
              <a:rPr kumimoji="1" lang="ja-JP" altLang="en-US" dirty="0"/>
              <a:t>・</a:t>
            </a:r>
            <a:r>
              <a:rPr lang="ja-JP" altLang="en-US" dirty="0"/>
              <a:t>「</a:t>
            </a:r>
            <a:r>
              <a:rPr kumimoji="1" lang="ja-JP" altLang="en-US" dirty="0"/>
              <a:t>夏服を着るのに適した気温」とは、何℃から何℃？</a:t>
            </a:r>
          </a:p>
          <a:p>
            <a:pPr marL="0" indent="0">
              <a:buNone/>
            </a:pPr>
            <a:r>
              <a:rPr kumimoji="1" lang="ja-JP" altLang="en-US" dirty="0"/>
              <a:t>・「秋」とは何月何日から何月何日？</a:t>
            </a:r>
          </a:p>
          <a:p>
            <a:pPr marL="0" indent="0">
              <a:buNone/>
            </a:pPr>
            <a:r>
              <a:rPr kumimoji="1" lang="ja-JP" altLang="en-US" dirty="0"/>
              <a:t>・「風の強い日」とは風速何メートルのこと？最大風速？平均？</a:t>
            </a:r>
            <a:endParaRPr kumimoji="1" lang="en-US" altLang="ja-JP" dirty="0"/>
          </a:p>
          <a:p>
            <a:pPr marL="0" indent="0">
              <a:buNone/>
            </a:pPr>
            <a:endParaRPr kumimoji="1" lang="en-US" altLang="ja-JP" dirty="0"/>
          </a:p>
          <a:p>
            <a:pPr marL="0" indent="0">
              <a:buNone/>
            </a:pPr>
            <a:endParaRPr kumimoji="1" lang="en-US" altLang="ja-JP" dirty="0"/>
          </a:p>
          <a:p>
            <a:pPr marL="0" indent="0">
              <a:buNone/>
            </a:pPr>
            <a:r>
              <a:rPr kumimoji="1" lang="ja-JP" altLang="en-US" dirty="0"/>
              <a:t>「風の強い日」「暑い日」などの漠然とした認識ではプログラミングできない。</a:t>
            </a:r>
            <a:endParaRPr kumimoji="1" lang="en-US" altLang="ja-JP" dirty="0"/>
          </a:p>
          <a:p>
            <a:pPr marL="0" indent="0">
              <a:buNone/>
            </a:pPr>
            <a:r>
              <a:rPr kumimoji="1" lang="ja-JP" altLang="en-US" dirty="0"/>
              <a:t>コンピューターで扱えるよう、厳密に定義をする必要がある。</a:t>
            </a:r>
          </a:p>
        </p:txBody>
      </p:sp>
      <p:sp>
        <p:nvSpPr>
          <p:cNvPr id="4" name="矢印: 下 3">
            <a:extLst>
              <a:ext uri="{FF2B5EF4-FFF2-40B4-BE49-F238E27FC236}">
                <a16:creationId xmlns:a16="http://schemas.microsoft.com/office/drawing/2014/main" id="{BEF897AA-0BD5-3319-81E8-DA3AD5EC071E}"/>
              </a:ext>
            </a:extLst>
          </p:cNvPr>
          <p:cNvSpPr/>
          <p:nvPr/>
        </p:nvSpPr>
        <p:spPr>
          <a:xfrm>
            <a:off x="5354052" y="3792539"/>
            <a:ext cx="1034716" cy="541421"/>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5" name="スライド番号プレースホルダー 4">
            <a:extLst>
              <a:ext uri="{FF2B5EF4-FFF2-40B4-BE49-F238E27FC236}">
                <a16:creationId xmlns:a16="http://schemas.microsoft.com/office/drawing/2014/main" id="{7B38FEA4-829C-AEDB-E0CC-749B911E7C05}"/>
              </a:ext>
            </a:extLst>
          </p:cNvPr>
          <p:cNvSpPr>
            <a:spLocks noGrp="1"/>
          </p:cNvSpPr>
          <p:nvPr>
            <p:ph type="sldNum" sz="quarter" idx="12"/>
          </p:nvPr>
        </p:nvSpPr>
        <p:spPr/>
        <p:txBody>
          <a:bodyPr/>
          <a:lstStyle/>
          <a:p>
            <a:fld id="{B7C151FD-4B7F-4994-9E07-89509C83B8EB}" type="slidenum">
              <a:rPr kumimoji="1" lang="ja-JP" altLang="en-US" smtClean="0"/>
              <a:t>15</a:t>
            </a:fld>
            <a:endParaRPr kumimoji="1" lang="ja-JP" altLang="en-US"/>
          </a:p>
        </p:txBody>
      </p:sp>
    </p:spTree>
    <p:extLst>
      <p:ext uri="{BB962C8B-B14F-4D97-AF65-F5344CB8AC3E}">
        <p14:creationId xmlns:p14="http://schemas.microsoft.com/office/powerpoint/2010/main" val="2976245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87459E-FAEC-AE36-7897-442562C0CE7B}"/>
              </a:ext>
            </a:extLst>
          </p:cNvPr>
          <p:cNvSpPr>
            <a:spLocks noGrp="1"/>
          </p:cNvSpPr>
          <p:nvPr>
            <p:ph type="title"/>
          </p:nvPr>
        </p:nvSpPr>
        <p:spPr/>
        <p:txBody>
          <a:bodyPr/>
          <a:lstStyle/>
          <a:p>
            <a:r>
              <a:rPr kumimoji="1" lang="ja-JP" altLang="en-US" dirty="0"/>
              <a:t>機能の実装で気づいた点②</a:t>
            </a:r>
            <a:br>
              <a:rPr kumimoji="1" lang="en-US" altLang="ja-JP" dirty="0"/>
            </a:br>
            <a:r>
              <a:rPr kumimoji="1" lang="ja-JP" altLang="en-US" b="1" dirty="0"/>
              <a:t>ペルソナ設定の重要性</a:t>
            </a:r>
            <a:endParaRPr kumimoji="1" lang="ja-JP" altLang="en-US" dirty="0"/>
          </a:p>
        </p:txBody>
      </p:sp>
      <p:sp>
        <p:nvSpPr>
          <p:cNvPr id="3" name="コンテンツ プレースホルダー 2">
            <a:extLst>
              <a:ext uri="{FF2B5EF4-FFF2-40B4-BE49-F238E27FC236}">
                <a16:creationId xmlns:a16="http://schemas.microsoft.com/office/drawing/2014/main" id="{D1D7191B-66DE-C7FB-AA20-CE397AA81151}"/>
              </a:ext>
            </a:extLst>
          </p:cNvPr>
          <p:cNvSpPr>
            <a:spLocks noGrp="1"/>
          </p:cNvSpPr>
          <p:nvPr>
            <p:ph idx="1"/>
          </p:nvPr>
        </p:nvSpPr>
        <p:spPr>
          <a:xfrm>
            <a:off x="838200" y="1945941"/>
            <a:ext cx="10515600" cy="4351338"/>
          </a:xfrm>
        </p:spPr>
        <p:txBody>
          <a:bodyPr/>
          <a:lstStyle/>
          <a:p>
            <a:pPr marL="0" indent="0">
              <a:buNone/>
            </a:pPr>
            <a:r>
              <a:rPr lang="ja-JP" altLang="en-US" dirty="0"/>
              <a:t>夜に見た場合にも、あとわずかで終わる今日のおすすめコーデを表示するのか？夜になったら明日のおすすめコーデを表示したほうがいい？</a:t>
            </a:r>
            <a:endParaRPr lang="en-US" altLang="ja-JP" dirty="0"/>
          </a:p>
          <a:p>
            <a:pPr marL="0" indent="0">
              <a:buNone/>
            </a:pPr>
            <a:endParaRPr kumimoji="1" lang="en-US" altLang="ja-JP" dirty="0"/>
          </a:p>
          <a:p>
            <a:pPr marL="0" indent="0">
              <a:buNone/>
            </a:pPr>
            <a:endParaRPr kumimoji="1" lang="en-US" altLang="ja-JP" dirty="0"/>
          </a:p>
          <a:p>
            <a:pPr marL="0" indent="0">
              <a:buNone/>
            </a:pPr>
            <a:r>
              <a:rPr kumimoji="1" lang="ja-JP" altLang="en-US" dirty="0"/>
              <a:t>ペルソナの池田さんにとってどうするのが一番役に立つかを考えて機能を設計する。</a:t>
            </a:r>
            <a:endParaRPr kumimoji="1" lang="en-US" altLang="ja-JP" dirty="0"/>
          </a:p>
          <a:p>
            <a:pPr marL="0" indent="0">
              <a:buNone/>
            </a:pPr>
            <a:r>
              <a:rPr kumimoji="1" lang="ja-JP" altLang="en-US" dirty="0"/>
              <a:t>対象ユーザーの設定が重要。</a:t>
            </a:r>
          </a:p>
        </p:txBody>
      </p:sp>
      <p:sp>
        <p:nvSpPr>
          <p:cNvPr id="4" name="矢印: 下 3">
            <a:extLst>
              <a:ext uri="{FF2B5EF4-FFF2-40B4-BE49-F238E27FC236}">
                <a16:creationId xmlns:a16="http://schemas.microsoft.com/office/drawing/2014/main" id="{2B847139-DE5E-6AE0-A8AC-A356D4392746}"/>
              </a:ext>
            </a:extLst>
          </p:cNvPr>
          <p:cNvSpPr/>
          <p:nvPr/>
        </p:nvSpPr>
        <p:spPr>
          <a:xfrm>
            <a:off x="4836695" y="3284621"/>
            <a:ext cx="1034716" cy="541421"/>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7" name="スライド番号プレースホルダー 6">
            <a:extLst>
              <a:ext uri="{FF2B5EF4-FFF2-40B4-BE49-F238E27FC236}">
                <a16:creationId xmlns:a16="http://schemas.microsoft.com/office/drawing/2014/main" id="{05B51B70-8B52-1521-ADBB-DB2BD5D082A8}"/>
              </a:ext>
            </a:extLst>
          </p:cNvPr>
          <p:cNvSpPr>
            <a:spLocks noGrp="1"/>
          </p:cNvSpPr>
          <p:nvPr>
            <p:ph type="sldNum" sz="quarter" idx="12"/>
          </p:nvPr>
        </p:nvSpPr>
        <p:spPr/>
        <p:txBody>
          <a:bodyPr/>
          <a:lstStyle/>
          <a:p>
            <a:fld id="{B7C151FD-4B7F-4994-9E07-89509C83B8EB}" type="slidenum">
              <a:rPr kumimoji="1" lang="ja-JP" altLang="en-US" smtClean="0"/>
              <a:t>16</a:t>
            </a:fld>
            <a:endParaRPr kumimoji="1" lang="ja-JP" altLang="en-US"/>
          </a:p>
        </p:txBody>
      </p:sp>
    </p:spTree>
    <p:extLst>
      <p:ext uri="{BB962C8B-B14F-4D97-AF65-F5344CB8AC3E}">
        <p14:creationId xmlns:p14="http://schemas.microsoft.com/office/powerpoint/2010/main" val="1887866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F24A02E-C10C-1FCB-AF92-63F228470EA3}"/>
              </a:ext>
            </a:extLst>
          </p:cNvPr>
          <p:cNvSpPr txBox="1"/>
          <p:nvPr/>
        </p:nvSpPr>
        <p:spPr>
          <a:xfrm>
            <a:off x="925353" y="2787612"/>
            <a:ext cx="10580140" cy="2554545"/>
          </a:xfrm>
          <a:prstGeom prst="rect">
            <a:avLst/>
          </a:prstGeom>
          <a:noFill/>
        </p:spPr>
        <p:txBody>
          <a:bodyPr wrap="none" rtlCol="0">
            <a:spAutoFit/>
          </a:bodyPr>
          <a:lstStyle/>
          <a:p>
            <a:r>
              <a:rPr lang="ja-JP" altLang="en-US" sz="7200" dirty="0"/>
              <a:t>３</a:t>
            </a:r>
            <a:r>
              <a:rPr lang="en-US" altLang="ja-JP" sz="7200" dirty="0"/>
              <a:t>.</a:t>
            </a:r>
            <a:r>
              <a:rPr kumimoji="1" lang="ja-JP" altLang="en-US" sz="7200" dirty="0"/>
              <a:t>チーム開発での問題点</a:t>
            </a:r>
            <a:endParaRPr lang="en-US" altLang="ja-JP" sz="7200" dirty="0"/>
          </a:p>
          <a:p>
            <a:endParaRPr kumimoji="1" lang="ja-JP" altLang="en-US" sz="8800" dirty="0"/>
          </a:p>
        </p:txBody>
      </p:sp>
      <p:sp>
        <p:nvSpPr>
          <p:cNvPr id="2" name="スライド番号プレースホルダー 1">
            <a:extLst>
              <a:ext uri="{FF2B5EF4-FFF2-40B4-BE49-F238E27FC236}">
                <a16:creationId xmlns:a16="http://schemas.microsoft.com/office/drawing/2014/main" id="{9BAF61ED-A579-83B3-A443-96A9BA4832D6}"/>
              </a:ext>
            </a:extLst>
          </p:cNvPr>
          <p:cNvSpPr>
            <a:spLocks noGrp="1"/>
          </p:cNvSpPr>
          <p:nvPr>
            <p:ph type="sldNum" sz="quarter" idx="12"/>
          </p:nvPr>
        </p:nvSpPr>
        <p:spPr/>
        <p:txBody>
          <a:bodyPr/>
          <a:lstStyle/>
          <a:p>
            <a:fld id="{B7C151FD-4B7F-4994-9E07-89509C83B8EB}" type="slidenum">
              <a:rPr kumimoji="1" lang="ja-JP" altLang="en-US" smtClean="0"/>
              <a:t>17</a:t>
            </a:fld>
            <a:endParaRPr kumimoji="1" lang="ja-JP" altLang="en-US"/>
          </a:p>
        </p:txBody>
      </p:sp>
    </p:spTree>
    <p:extLst>
      <p:ext uri="{BB962C8B-B14F-4D97-AF65-F5344CB8AC3E}">
        <p14:creationId xmlns:p14="http://schemas.microsoft.com/office/powerpoint/2010/main" val="1809183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2887B079-0115-7E54-3897-48C34A36142C}"/>
              </a:ext>
            </a:extLst>
          </p:cNvPr>
          <p:cNvSpPr txBox="1"/>
          <p:nvPr/>
        </p:nvSpPr>
        <p:spPr>
          <a:xfrm>
            <a:off x="495300" y="2011759"/>
            <a:ext cx="11410122" cy="33239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dirty="0">
                <a:solidFill>
                  <a:prstClr val="black"/>
                </a:solidFill>
                <a:latin typeface="游ゴシック" panose="020F0502020204030204"/>
                <a:ea typeface="游ゴシック" panose="020B0400000000000000" pitchFamily="50" charset="-128"/>
              </a:rPr>
              <a:t>①</a:t>
            </a:r>
            <a:r>
              <a:rPr kumimoji="1" lang="ja-JP" altLang="en-US" sz="3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質問のできる環境が整えられておらず、作業効率が悪い</a:t>
            </a:r>
            <a:endParaRPr kumimoji="1" lang="en-US" altLang="ja-JP" sz="3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3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dirty="0">
                <a:solidFill>
                  <a:prstClr val="black"/>
                </a:solidFill>
                <a:latin typeface="游ゴシック" panose="020F0502020204030204"/>
                <a:ea typeface="游ゴシック" panose="020B0400000000000000" pitchFamily="50" charset="-128"/>
              </a:rPr>
              <a:t>②</a:t>
            </a:r>
            <a:r>
              <a:rPr kumimoji="1" lang="ja-JP" altLang="en-US" sz="3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グループごとの進捗によって作業が止まってしまった</a:t>
            </a:r>
            <a:endParaRPr kumimoji="1" lang="en-US" altLang="ja-JP" sz="3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dirty="0">
                <a:solidFill>
                  <a:prstClr val="black"/>
                </a:solidFill>
                <a:latin typeface="游ゴシック" panose="020F0502020204030204"/>
                <a:ea typeface="游ゴシック" panose="020B0400000000000000" pitchFamily="50" charset="-128"/>
              </a:rPr>
              <a:t>③</a:t>
            </a:r>
            <a:r>
              <a:rPr kumimoji="1" lang="ja-JP" altLang="en-US" sz="3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a:t>
            </a:r>
            <a:r>
              <a:rPr kumimoji="1" lang="ja-JP" altLang="en-US" sz="3200" b="0"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rPr>
              <a:t>メンバー間の知識や意識の違いによりすれ違いが起きて</a:t>
            </a:r>
            <a:endParaRPr kumimoji="1" lang="en-US" altLang="ja-JP" sz="3200" b="0"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rPr>
              <a:t>　　しまった</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3" name="スライド番号プレースホルダー 2">
            <a:extLst>
              <a:ext uri="{FF2B5EF4-FFF2-40B4-BE49-F238E27FC236}">
                <a16:creationId xmlns:a16="http://schemas.microsoft.com/office/drawing/2014/main" id="{4D0A3649-0121-E6C9-8EBA-111B3F6D77E8}"/>
              </a:ext>
            </a:extLst>
          </p:cNvPr>
          <p:cNvSpPr>
            <a:spLocks noGrp="1"/>
          </p:cNvSpPr>
          <p:nvPr>
            <p:ph type="sldNum" sz="quarter" idx="12"/>
          </p:nvPr>
        </p:nvSpPr>
        <p:spPr/>
        <p:txBody>
          <a:bodyPr/>
          <a:lstStyle/>
          <a:p>
            <a:fld id="{B7C151FD-4B7F-4994-9E07-89509C83B8EB}" type="slidenum">
              <a:rPr kumimoji="1" lang="ja-JP" altLang="en-US" smtClean="0"/>
              <a:t>18</a:t>
            </a:fld>
            <a:endParaRPr kumimoji="1" lang="ja-JP" altLang="en-US"/>
          </a:p>
        </p:txBody>
      </p:sp>
    </p:spTree>
    <p:extLst>
      <p:ext uri="{BB962C8B-B14F-4D97-AF65-F5344CB8AC3E}">
        <p14:creationId xmlns:p14="http://schemas.microsoft.com/office/powerpoint/2010/main" val="1690465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a:extLst>
              <a:ext uri="{FF2B5EF4-FFF2-40B4-BE49-F238E27FC236}">
                <a16:creationId xmlns:a16="http://schemas.microsoft.com/office/drawing/2014/main" id="{2ED7E45C-FD24-2895-5B2A-0736ECAABA46}"/>
              </a:ext>
            </a:extLst>
          </p:cNvPr>
          <p:cNvGraphicFramePr/>
          <p:nvPr>
            <p:extLst>
              <p:ext uri="{D42A27DB-BD31-4B8C-83A1-F6EECF244321}">
                <p14:modId xmlns:p14="http://schemas.microsoft.com/office/powerpoint/2010/main" val="296897262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 name="スライド番号プレースホルダー 1">
            <a:extLst>
              <a:ext uri="{FF2B5EF4-FFF2-40B4-BE49-F238E27FC236}">
                <a16:creationId xmlns:a16="http://schemas.microsoft.com/office/drawing/2014/main" id="{7AAC8883-2849-BFD1-59D8-6A489A9B2B25}"/>
              </a:ext>
            </a:extLst>
          </p:cNvPr>
          <p:cNvSpPr>
            <a:spLocks noGrp="1"/>
          </p:cNvSpPr>
          <p:nvPr>
            <p:ph type="sldNum" sz="quarter" idx="12"/>
          </p:nvPr>
        </p:nvSpPr>
        <p:spPr/>
        <p:txBody>
          <a:bodyPr/>
          <a:lstStyle/>
          <a:p>
            <a:fld id="{B7C151FD-4B7F-4994-9E07-89509C83B8EB}" type="slidenum">
              <a:rPr kumimoji="1" lang="ja-JP" altLang="en-US" smtClean="0"/>
              <a:t>19</a:t>
            </a:fld>
            <a:endParaRPr kumimoji="1" lang="ja-JP" altLang="en-US"/>
          </a:p>
        </p:txBody>
      </p:sp>
      <p:sp>
        <p:nvSpPr>
          <p:cNvPr id="3" name="テキスト ボックス 2">
            <a:extLst>
              <a:ext uri="{FF2B5EF4-FFF2-40B4-BE49-F238E27FC236}">
                <a16:creationId xmlns:a16="http://schemas.microsoft.com/office/drawing/2014/main" id="{0B21530A-7A73-96A4-30D1-0DA43C8F9E7B}"/>
              </a:ext>
            </a:extLst>
          </p:cNvPr>
          <p:cNvSpPr txBox="1"/>
          <p:nvPr/>
        </p:nvSpPr>
        <p:spPr>
          <a:xfrm>
            <a:off x="4585648" y="3903261"/>
            <a:ext cx="415498" cy="369332"/>
          </a:xfrm>
          <a:prstGeom prst="rect">
            <a:avLst/>
          </a:prstGeom>
          <a:noFill/>
        </p:spPr>
        <p:txBody>
          <a:bodyPr wrap="none" rtlCol="0">
            <a:spAutoFit/>
          </a:bodyPr>
          <a:lstStyle/>
          <a:p>
            <a:r>
              <a:rPr kumimoji="1" lang="ja-JP" altLang="en-US" dirty="0"/>
              <a:t>①</a:t>
            </a:r>
          </a:p>
        </p:txBody>
      </p:sp>
      <p:sp>
        <p:nvSpPr>
          <p:cNvPr id="5" name="テキスト ボックス 4">
            <a:extLst>
              <a:ext uri="{FF2B5EF4-FFF2-40B4-BE49-F238E27FC236}">
                <a16:creationId xmlns:a16="http://schemas.microsoft.com/office/drawing/2014/main" id="{557A7498-12B5-6B10-417A-6EC53B616272}"/>
              </a:ext>
            </a:extLst>
          </p:cNvPr>
          <p:cNvSpPr txBox="1"/>
          <p:nvPr/>
        </p:nvSpPr>
        <p:spPr>
          <a:xfrm>
            <a:off x="4884098" y="3903261"/>
            <a:ext cx="415498" cy="369332"/>
          </a:xfrm>
          <a:prstGeom prst="rect">
            <a:avLst/>
          </a:prstGeom>
          <a:noFill/>
        </p:spPr>
        <p:txBody>
          <a:bodyPr wrap="none" rtlCol="0">
            <a:spAutoFit/>
          </a:bodyPr>
          <a:lstStyle/>
          <a:p>
            <a:r>
              <a:rPr kumimoji="1" lang="ja-JP" altLang="en-US" dirty="0"/>
              <a:t>②</a:t>
            </a:r>
          </a:p>
        </p:txBody>
      </p:sp>
    </p:spTree>
    <p:extLst>
      <p:ext uri="{BB962C8B-B14F-4D97-AF65-F5344CB8AC3E}">
        <p14:creationId xmlns:p14="http://schemas.microsoft.com/office/powerpoint/2010/main" val="676385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488785-14BB-1130-EE4C-4190AF3D8634}"/>
              </a:ext>
            </a:extLst>
          </p:cNvPr>
          <p:cNvSpPr>
            <a:spLocks noGrp="1"/>
          </p:cNvSpPr>
          <p:nvPr>
            <p:ph type="title"/>
          </p:nvPr>
        </p:nvSpPr>
        <p:spPr/>
        <p:txBody>
          <a:bodyPr/>
          <a:lstStyle/>
          <a:p>
            <a:r>
              <a:rPr kumimoji="1" lang="ja-JP" altLang="en-US" b="1" dirty="0">
                <a:latin typeface="+mn-ea"/>
                <a:ea typeface="+mn-ea"/>
              </a:rPr>
              <a:t>目次</a:t>
            </a:r>
          </a:p>
        </p:txBody>
      </p:sp>
      <p:sp>
        <p:nvSpPr>
          <p:cNvPr id="3" name="コンテンツ プレースホルダー 2">
            <a:extLst>
              <a:ext uri="{FF2B5EF4-FFF2-40B4-BE49-F238E27FC236}">
                <a16:creationId xmlns:a16="http://schemas.microsoft.com/office/drawing/2014/main" id="{E58556C8-248D-29FE-368E-4755EAE71BAC}"/>
              </a:ext>
            </a:extLst>
          </p:cNvPr>
          <p:cNvSpPr>
            <a:spLocks noGrp="1"/>
          </p:cNvSpPr>
          <p:nvPr>
            <p:ph idx="1"/>
          </p:nvPr>
        </p:nvSpPr>
        <p:spPr/>
        <p:txBody>
          <a:bodyPr/>
          <a:lstStyle/>
          <a:p>
            <a:pPr marL="0" indent="0">
              <a:buNone/>
            </a:pPr>
            <a:r>
              <a:rPr lang="ja-JP" altLang="en-US" dirty="0"/>
              <a:t>１</a:t>
            </a:r>
            <a:r>
              <a:rPr lang="en-US" altLang="ja-JP" dirty="0"/>
              <a:t>.</a:t>
            </a:r>
            <a:r>
              <a:rPr kumimoji="1" lang="ja-JP" altLang="en-US" sz="2800" dirty="0"/>
              <a:t>アプリについて</a:t>
            </a:r>
            <a:endParaRPr kumimoji="1" lang="en-US" altLang="ja-JP" sz="2800" dirty="0"/>
          </a:p>
          <a:p>
            <a:pPr marL="0" indent="0">
              <a:buNone/>
            </a:pPr>
            <a:endParaRPr lang="en-US" altLang="ja-JP" dirty="0"/>
          </a:p>
          <a:p>
            <a:pPr marL="0" indent="0">
              <a:buNone/>
            </a:pPr>
            <a:r>
              <a:rPr lang="ja-JP" altLang="en-US" dirty="0"/>
              <a:t>２</a:t>
            </a:r>
            <a:r>
              <a:rPr lang="en-US" altLang="ja-JP" dirty="0"/>
              <a:t>.</a:t>
            </a:r>
            <a:r>
              <a:rPr lang="ja-JP" altLang="en-US" dirty="0"/>
              <a:t>アプリ開発での気づき</a:t>
            </a:r>
            <a:endParaRPr lang="en-US" altLang="ja-JP" dirty="0"/>
          </a:p>
          <a:p>
            <a:pPr marL="0" indent="0">
              <a:buNone/>
            </a:pPr>
            <a:endParaRPr kumimoji="1" lang="en-US" altLang="ja-JP" dirty="0"/>
          </a:p>
          <a:p>
            <a:pPr marL="0" indent="0">
              <a:buNone/>
            </a:pPr>
            <a:r>
              <a:rPr lang="ja-JP" altLang="en-US" dirty="0"/>
              <a:t>３</a:t>
            </a:r>
            <a:r>
              <a:rPr lang="en-US" altLang="ja-JP" dirty="0"/>
              <a:t>.</a:t>
            </a:r>
            <a:r>
              <a:rPr kumimoji="1" lang="ja-JP" altLang="en-US" dirty="0"/>
              <a:t>チーム開発での問題点</a:t>
            </a:r>
            <a:endParaRPr kumimoji="1" lang="en-US" altLang="ja-JP" dirty="0"/>
          </a:p>
          <a:p>
            <a:endParaRPr lang="en-US" altLang="ja-JP" dirty="0"/>
          </a:p>
          <a:p>
            <a:pPr marL="0" indent="0">
              <a:buNone/>
            </a:pPr>
            <a:r>
              <a:rPr lang="ja-JP" altLang="en-US" dirty="0"/>
              <a:t>４</a:t>
            </a:r>
            <a:r>
              <a:rPr lang="en-US" altLang="ja-JP" dirty="0"/>
              <a:t>.</a:t>
            </a:r>
            <a:r>
              <a:rPr lang="ja-JP" altLang="en-US" dirty="0"/>
              <a:t>研修での成果と今後の展望</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3C528A9C-9DAD-E018-C941-A668000A670B}"/>
              </a:ext>
            </a:extLst>
          </p:cNvPr>
          <p:cNvSpPr>
            <a:spLocks noGrp="1"/>
          </p:cNvSpPr>
          <p:nvPr>
            <p:ph type="sldNum" sz="quarter" idx="12"/>
          </p:nvPr>
        </p:nvSpPr>
        <p:spPr/>
        <p:txBody>
          <a:bodyPr/>
          <a:lstStyle/>
          <a:p>
            <a:fld id="{AC02CF3C-1C4F-456E-BCBE-7556150E3F27}" type="slidenum">
              <a:rPr kumimoji="1" lang="ja-JP" altLang="en-US" smtClean="0"/>
              <a:t>2</a:t>
            </a:fld>
            <a:endParaRPr kumimoji="1" lang="ja-JP" altLang="en-US"/>
          </a:p>
        </p:txBody>
      </p:sp>
    </p:spTree>
    <p:extLst>
      <p:ext uri="{BB962C8B-B14F-4D97-AF65-F5344CB8AC3E}">
        <p14:creationId xmlns:p14="http://schemas.microsoft.com/office/powerpoint/2010/main" val="530002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907D6B-BB1D-EBAC-0BB5-8C9B727BA06D}"/>
              </a:ext>
            </a:extLst>
          </p:cNvPr>
          <p:cNvSpPr>
            <a:spLocks noGrp="1"/>
          </p:cNvSpPr>
          <p:nvPr>
            <p:ph type="title"/>
          </p:nvPr>
        </p:nvSpPr>
        <p:spPr/>
        <p:txBody>
          <a:bodyPr/>
          <a:lstStyle/>
          <a:p>
            <a:r>
              <a:rPr kumimoji="1" lang="ja-JP" altLang="en-US" b="1" dirty="0">
                <a:latin typeface="+mn-ea"/>
                <a:ea typeface="+mn-ea"/>
              </a:rPr>
              <a:t>①質問のできる環境が整えられておらず、　</a:t>
            </a:r>
            <a:br>
              <a:rPr kumimoji="1" lang="en-US" altLang="ja-JP" b="1" dirty="0">
                <a:latin typeface="+mn-ea"/>
                <a:ea typeface="+mn-ea"/>
              </a:rPr>
            </a:br>
            <a:r>
              <a:rPr kumimoji="1" lang="ja-JP" altLang="en-US" b="1" dirty="0">
                <a:latin typeface="+mn-ea"/>
                <a:ea typeface="+mn-ea"/>
              </a:rPr>
              <a:t>作業効率が悪い</a:t>
            </a:r>
          </a:p>
        </p:txBody>
      </p:sp>
      <p:sp>
        <p:nvSpPr>
          <p:cNvPr id="3" name="コンテンツ プレースホルダー 2">
            <a:extLst>
              <a:ext uri="{FF2B5EF4-FFF2-40B4-BE49-F238E27FC236}">
                <a16:creationId xmlns:a16="http://schemas.microsoft.com/office/drawing/2014/main" id="{9000C3AA-F227-4D23-C065-DED2B1DB5052}"/>
              </a:ext>
            </a:extLst>
          </p:cNvPr>
          <p:cNvSpPr>
            <a:spLocks noGrp="1"/>
          </p:cNvSpPr>
          <p:nvPr>
            <p:ph idx="1"/>
          </p:nvPr>
        </p:nvSpPr>
        <p:spPr>
          <a:xfrm>
            <a:off x="838200" y="1825626"/>
            <a:ext cx="1043609" cy="506758"/>
          </a:xfrm>
        </p:spPr>
        <p:txBody>
          <a:bodyPr/>
          <a:lstStyle/>
          <a:p>
            <a:pPr marL="0" indent="0">
              <a:buNone/>
            </a:pPr>
            <a:r>
              <a:rPr kumimoji="1" lang="ja-JP" altLang="en-US" b="1" dirty="0"/>
              <a:t>課題</a:t>
            </a:r>
            <a:endParaRPr kumimoji="1" lang="en-US" altLang="ja-JP" b="1" dirty="0"/>
          </a:p>
        </p:txBody>
      </p:sp>
      <p:sp>
        <p:nvSpPr>
          <p:cNvPr id="4" name="コンテンツ プレースホルダー 2">
            <a:extLst>
              <a:ext uri="{FF2B5EF4-FFF2-40B4-BE49-F238E27FC236}">
                <a16:creationId xmlns:a16="http://schemas.microsoft.com/office/drawing/2014/main" id="{0B970E78-C66D-EE33-41C0-0AEEA8B4AA99}"/>
              </a:ext>
            </a:extLst>
          </p:cNvPr>
          <p:cNvSpPr txBox="1">
            <a:spLocks/>
          </p:cNvSpPr>
          <p:nvPr/>
        </p:nvSpPr>
        <p:spPr>
          <a:xfrm>
            <a:off x="838200" y="2488566"/>
            <a:ext cx="10134600" cy="6389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個人作業の際に、一人で悩む時間を減らす</a:t>
            </a:r>
            <a:endPar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コンテンツ プレースホルダー 2">
            <a:extLst>
              <a:ext uri="{FF2B5EF4-FFF2-40B4-BE49-F238E27FC236}">
                <a16:creationId xmlns:a16="http://schemas.microsoft.com/office/drawing/2014/main" id="{5710AC14-8C62-470A-88AF-FA45CD80A0F9}"/>
              </a:ext>
            </a:extLst>
          </p:cNvPr>
          <p:cNvSpPr txBox="1">
            <a:spLocks/>
          </p:cNvSpPr>
          <p:nvPr/>
        </p:nvSpPr>
        <p:spPr>
          <a:xfrm>
            <a:off x="838200" y="3399631"/>
            <a:ext cx="1379220" cy="480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28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施策</a:t>
            </a:r>
            <a:endParaRPr kumimoji="1" lang="en-US" altLang="ja-JP" sz="28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コンテンツ プレースホルダー 2">
            <a:extLst>
              <a:ext uri="{FF2B5EF4-FFF2-40B4-BE49-F238E27FC236}">
                <a16:creationId xmlns:a16="http://schemas.microsoft.com/office/drawing/2014/main" id="{36D678FB-E577-812A-0FEC-A58AA38F9E3A}"/>
              </a:ext>
            </a:extLst>
          </p:cNvPr>
          <p:cNvSpPr txBox="1">
            <a:spLocks/>
          </p:cNvSpPr>
          <p:nvPr/>
        </p:nvSpPr>
        <p:spPr>
          <a:xfrm>
            <a:off x="761718" y="4123102"/>
            <a:ext cx="10515600" cy="9404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Slack</a:t>
            </a: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を利用し、チーム内で質問できる環境を整えた</a:t>
            </a:r>
            <a:endPar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コンテンツ プレースホルダー 2">
            <a:extLst>
              <a:ext uri="{FF2B5EF4-FFF2-40B4-BE49-F238E27FC236}">
                <a16:creationId xmlns:a16="http://schemas.microsoft.com/office/drawing/2014/main" id="{E3CA3BDB-DF04-7C61-EC2D-95C9E82E4202}"/>
              </a:ext>
            </a:extLst>
          </p:cNvPr>
          <p:cNvSpPr txBox="1">
            <a:spLocks/>
          </p:cNvSpPr>
          <p:nvPr/>
        </p:nvSpPr>
        <p:spPr>
          <a:xfrm>
            <a:off x="838200" y="4898548"/>
            <a:ext cx="1196340" cy="4506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28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結果</a:t>
            </a:r>
            <a:endParaRPr kumimoji="1" lang="en-US" altLang="ja-JP" sz="28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コンテンツ プレースホルダー 2">
            <a:extLst>
              <a:ext uri="{FF2B5EF4-FFF2-40B4-BE49-F238E27FC236}">
                <a16:creationId xmlns:a16="http://schemas.microsoft.com/office/drawing/2014/main" id="{F2FDF204-9B7A-4D84-DAF9-C7282066E7D7}"/>
              </a:ext>
            </a:extLst>
          </p:cNvPr>
          <p:cNvSpPr txBox="1">
            <a:spLocks/>
          </p:cNvSpPr>
          <p:nvPr/>
        </p:nvSpPr>
        <p:spPr>
          <a:xfrm>
            <a:off x="838200" y="5388450"/>
            <a:ext cx="10515600" cy="9404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全員が疑問点を共有し、スムーズに質問対応ができた</a:t>
            </a:r>
            <a:endPar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スライド番号プレースホルダー 8">
            <a:extLst>
              <a:ext uri="{FF2B5EF4-FFF2-40B4-BE49-F238E27FC236}">
                <a16:creationId xmlns:a16="http://schemas.microsoft.com/office/drawing/2014/main" id="{B8F08D05-BA56-142A-4F67-0D50A0502ED8}"/>
              </a:ext>
            </a:extLst>
          </p:cNvPr>
          <p:cNvSpPr>
            <a:spLocks noGrp="1"/>
          </p:cNvSpPr>
          <p:nvPr>
            <p:ph type="sldNum" sz="quarter" idx="12"/>
          </p:nvPr>
        </p:nvSpPr>
        <p:spPr/>
        <p:txBody>
          <a:bodyPr/>
          <a:lstStyle/>
          <a:p>
            <a:fld id="{B7C151FD-4B7F-4994-9E07-89509C83B8EB}" type="slidenum">
              <a:rPr kumimoji="1" lang="ja-JP" altLang="en-US" smtClean="0"/>
              <a:t>20</a:t>
            </a:fld>
            <a:endParaRPr kumimoji="1" lang="ja-JP" altLang="en-US"/>
          </a:p>
        </p:txBody>
      </p:sp>
    </p:spTree>
    <p:extLst>
      <p:ext uri="{BB962C8B-B14F-4D97-AF65-F5344CB8AC3E}">
        <p14:creationId xmlns:p14="http://schemas.microsoft.com/office/powerpoint/2010/main" val="79245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down)">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down)">
                                      <p:cBhvr>
                                        <p:cTn id="1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82335B-16DF-6ADF-93C5-7D72E6FECF3E}"/>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ja-JP" altLang="en-US" sz="4400" b="1"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j-cs"/>
              </a:rPr>
              <a:t>②グループごとの進捗によって作業が止まってしまった</a:t>
            </a:r>
          </a:p>
        </p:txBody>
      </p:sp>
      <p:sp>
        <p:nvSpPr>
          <p:cNvPr id="3" name="コンテンツ プレースホルダー 2">
            <a:extLst>
              <a:ext uri="{FF2B5EF4-FFF2-40B4-BE49-F238E27FC236}">
                <a16:creationId xmlns:a16="http://schemas.microsoft.com/office/drawing/2014/main" id="{3FB2D4CC-C0E5-0186-24CF-272AB1902433}"/>
              </a:ext>
            </a:extLst>
          </p:cNvPr>
          <p:cNvSpPr txBox="1">
            <a:spLocks/>
          </p:cNvSpPr>
          <p:nvPr/>
        </p:nvSpPr>
        <p:spPr>
          <a:xfrm>
            <a:off x="838200" y="1825625"/>
            <a:ext cx="2499360" cy="9404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28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課題</a:t>
            </a:r>
            <a:endParaRPr kumimoji="1" lang="en-US" altLang="ja-JP" sz="28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4" name="コンテンツ プレースホルダー 2">
            <a:extLst>
              <a:ext uri="{FF2B5EF4-FFF2-40B4-BE49-F238E27FC236}">
                <a16:creationId xmlns:a16="http://schemas.microsoft.com/office/drawing/2014/main" id="{115CAA6D-CC57-A846-F84E-9E78A84AAE04}"/>
              </a:ext>
            </a:extLst>
          </p:cNvPr>
          <p:cNvSpPr txBox="1">
            <a:spLocks/>
          </p:cNvSpPr>
          <p:nvPr/>
        </p:nvSpPr>
        <p:spPr>
          <a:xfrm>
            <a:off x="838200" y="2488565"/>
            <a:ext cx="10134600" cy="9404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作業の前後関係を意識して分担をする</a:t>
            </a:r>
            <a:endPar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コンテンツ プレースホルダー 2">
            <a:extLst>
              <a:ext uri="{FF2B5EF4-FFF2-40B4-BE49-F238E27FC236}">
                <a16:creationId xmlns:a16="http://schemas.microsoft.com/office/drawing/2014/main" id="{CE2905F5-FA77-2250-F363-06E6E62178DB}"/>
              </a:ext>
            </a:extLst>
          </p:cNvPr>
          <p:cNvSpPr txBox="1">
            <a:spLocks/>
          </p:cNvSpPr>
          <p:nvPr/>
        </p:nvSpPr>
        <p:spPr>
          <a:xfrm>
            <a:off x="838200" y="3399631"/>
            <a:ext cx="1379220" cy="480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28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施策</a:t>
            </a:r>
            <a:endParaRPr kumimoji="1" lang="en-US" altLang="ja-JP" sz="28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コンテンツ プレースホルダー 2">
            <a:extLst>
              <a:ext uri="{FF2B5EF4-FFF2-40B4-BE49-F238E27FC236}">
                <a16:creationId xmlns:a16="http://schemas.microsoft.com/office/drawing/2014/main" id="{0E24AF32-2EA5-D07C-19E9-6655068F0298}"/>
              </a:ext>
            </a:extLst>
          </p:cNvPr>
          <p:cNvSpPr txBox="1">
            <a:spLocks/>
          </p:cNvSpPr>
          <p:nvPr/>
        </p:nvSpPr>
        <p:spPr>
          <a:xfrm>
            <a:off x="838200" y="3918902"/>
            <a:ext cx="10515600" cy="9404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作業前に各グループの作業内容と進捗状況を確認する</a:t>
            </a:r>
            <a:endPar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コンテンツ プレースホルダー 2">
            <a:extLst>
              <a:ext uri="{FF2B5EF4-FFF2-40B4-BE49-F238E27FC236}">
                <a16:creationId xmlns:a16="http://schemas.microsoft.com/office/drawing/2014/main" id="{988A1972-C766-67EA-7E04-61294F4BCF60}"/>
              </a:ext>
            </a:extLst>
          </p:cNvPr>
          <p:cNvSpPr txBox="1">
            <a:spLocks/>
          </p:cNvSpPr>
          <p:nvPr/>
        </p:nvSpPr>
        <p:spPr>
          <a:xfrm>
            <a:off x="838200" y="4898548"/>
            <a:ext cx="1196340" cy="4506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28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結果</a:t>
            </a:r>
            <a:endParaRPr kumimoji="1" lang="en-US" altLang="ja-JP" sz="28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コンテンツ プレースホルダー 2">
            <a:extLst>
              <a:ext uri="{FF2B5EF4-FFF2-40B4-BE49-F238E27FC236}">
                <a16:creationId xmlns:a16="http://schemas.microsoft.com/office/drawing/2014/main" id="{6AC22341-F1E6-A43D-9EA5-C629697EE4B1}"/>
              </a:ext>
            </a:extLst>
          </p:cNvPr>
          <p:cNvSpPr txBox="1">
            <a:spLocks/>
          </p:cNvSpPr>
          <p:nvPr/>
        </p:nvSpPr>
        <p:spPr>
          <a:xfrm>
            <a:off x="838200" y="5388450"/>
            <a:ext cx="10515600" cy="9404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グループごとの進捗、ファイルの繋がりを踏まえた分担ができるようになり、作業効率が上がった</a:t>
            </a:r>
            <a:endPar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スライド番号プレースホルダー 8">
            <a:extLst>
              <a:ext uri="{FF2B5EF4-FFF2-40B4-BE49-F238E27FC236}">
                <a16:creationId xmlns:a16="http://schemas.microsoft.com/office/drawing/2014/main" id="{1534E473-D060-C7EA-F863-9BD3CAFF79C7}"/>
              </a:ext>
            </a:extLst>
          </p:cNvPr>
          <p:cNvSpPr>
            <a:spLocks noGrp="1"/>
          </p:cNvSpPr>
          <p:nvPr>
            <p:ph type="sldNum" sz="quarter" idx="12"/>
          </p:nvPr>
        </p:nvSpPr>
        <p:spPr/>
        <p:txBody>
          <a:bodyPr/>
          <a:lstStyle/>
          <a:p>
            <a:fld id="{B7C151FD-4B7F-4994-9E07-89509C83B8EB}" type="slidenum">
              <a:rPr kumimoji="1" lang="ja-JP" altLang="en-US" smtClean="0"/>
              <a:t>21</a:t>
            </a:fld>
            <a:endParaRPr kumimoji="1" lang="ja-JP" altLang="en-US"/>
          </a:p>
        </p:txBody>
      </p:sp>
    </p:spTree>
    <p:extLst>
      <p:ext uri="{BB962C8B-B14F-4D97-AF65-F5344CB8AC3E}">
        <p14:creationId xmlns:p14="http://schemas.microsoft.com/office/powerpoint/2010/main" val="100254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6E2EFF-F4DF-B755-C86E-EDB63F019550}"/>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ja-JP" altLang="en-US" sz="4400" b="0" i="0" u="none" strike="noStrike" kern="1200" cap="none" spc="0" normalizeH="0" baseline="0" noProof="0">
                <a:ln>
                  <a:noFill/>
                </a:ln>
                <a:solidFill>
                  <a:prstClr val="black"/>
                </a:solidFill>
                <a:effectLst/>
                <a:uLnTx/>
                <a:uFillTx/>
                <a:latin typeface="游ゴシック Light" panose="020F0302020204030204"/>
                <a:ea typeface="游ゴシック Light" panose="020B0300000000000000" pitchFamily="50" charset="-128"/>
                <a:cs typeface="+mj-cs"/>
              </a:rPr>
              <a:t>　　</a:t>
            </a:r>
            <a:endParaRPr kumimoji="1" lang="ja-JP" altLang="en-US" sz="44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endParaRPr>
          </a:p>
        </p:txBody>
      </p:sp>
      <p:sp>
        <p:nvSpPr>
          <p:cNvPr id="3" name="タイトル 1">
            <a:extLst>
              <a:ext uri="{FF2B5EF4-FFF2-40B4-BE49-F238E27FC236}">
                <a16:creationId xmlns:a16="http://schemas.microsoft.com/office/drawing/2014/main" id="{5051B469-80F6-EF32-CE10-5D926A1E0192}"/>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ja-JP" altLang="en-US" sz="3600" b="1"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j-cs"/>
              </a:rPr>
              <a:t>③メンバー間の知識や意識の違いから意見の対立が生まれ、チームの足並みが乱れてしまった</a:t>
            </a:r>
          </a:p>
        </p:txBody>
      </p:sp>
      <p:sp>
        <p:nvSpPr>
          <p:cNvPr id="4" name="コンテンツ プレースホルダー 2">
            <a:extLst>
              <a:ext uri="{FF2B5EF4-FFF2-40B4-BE49-F238E27FC236}">
                <a16:creationId xmlns:a16="http://schemas.microsoft.com/office/drawing/2014/main" id="{AC77FC0F-72D3-9978-D8B0-44252844AC84}"/>
              </a:ext>
            </a:extLst>
          </p:cNvPr>
          <p:cNvSpPr txBox="1">
            <a:spLocks/>
          </p:cNvSpPr>
          <p:nvPr/>
        </p:nvSpPr>
        <p:spPr>
          <a:xfrm>
            <a:off x="838200" y="1816478"/>
            <a:ext cx="1196340" cy="4033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28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課題</a:t>
            </a:r>
            <a:endParaRPr kumimoji="1" lang="en-US" altLang="ja-JP" sz="28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コンテンツ プレースホルダー 2">
            <a:extLst>
              <a:ext uri="{FF2B5EF4-FFF2-40B4-BE49-F238E27FC236}">
                <a16:creationId xmlns:a16="http://schemas.microsoft.com/office/drawing/2014/main" id="{8DDEA0B6-6A97-4E27-8C45-C802C842AE35}"/>
              </a:ext>
            </a:extLst>
          </p:cNvPr>
          <p:cNvSpPr txBox="1">
            <a:spLocks/>
          </p:cNvSpPr>
          <p:nvPr/>
        </p:nvSpPr>
        <p:spPr>
          <a:xfrm>
            <a:off x="838200" y="2370583"/>
            <a:ext cx="10134600" cy="9404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自分の意見を相手を不快にさせないように伝える</a:t>
            </a:r>
            <a:endPar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6" name="コンテンツ プレースホルダー 2">
            <a:extLst>
              <a:ext uri="{FF2B5EF4-FFF2-40B4-BE49-F238E27FC236}">
                <a16:creationId xmlns:a16="http://schemas.microsoft.com/office/drawing/2014/main" id="{2C15A4D4-B4B1-D7D8-C5FD-2E23047C136F}"/>
              </a:ext>
            </a:extLst>
          </p:cNvPr>
          <p:cNvSpPr txBox="1">
            <a:spLocks/>
          </p:cNvSpPr>
          <p:nvPr/>
        </p:nvSpPr>
        <p:spPr>
          <a:xfrm>
            <a:off x="838200" y="3399631"/>
            <a:ext cx="1379220" cy="480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28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施策</a:t>
            </a:r>
            <a:endParaRPr kumimoji="1" lang="en-US" altLang="ja-JP" sz="28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7" name="コンテンツ プレースホルダー 2">
            <a:extLst>
              <a:ext uri="{FF2B5EF4-FFF2-40B4-BE49-F238E27FC236}">
                <a16:creationId xmlns:a16="http://schemas.microsoft.com/office/drawing/2014/main" id="{B6B28548-58C9-7422-DE81-B74563F45C89}"/>
              </a:ext>
            </a:extLst>
          </p:cNvPr>
          <p:cNvSpPr txBox="1">
            <a:spLocks/>
          </p:cNvSpPr>
          <p:nvPr/>
        </p:nvSpPr>
        <p:spPr>
          <a:xfrm>
            <a:off x="838200" y="3918902"/>
            <a:ext cx="10515600" cy="9404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全員が考えを伝え合う場を設けた</a:t>
            </a:r>
            <a:endPar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8" name="コンテンツ プレースホルダー 2">
            <a:extLst>
              <a:ext uri="{FF2B5EF4-FFF2-40B4-BE49-F238E27FC236}">
                <a16:creationId xmlns:a16="http://schemas.microsoft.com/office/drawing/2014/main" id="{FA8E984B-35AC-1128-AD47-F87036D99980}"/>
              </a:ext>
            </a:extLst>
          </p:cNvPr>
          <p:cNvSpPr txBox="1">
            <a:spLocks/>
          </p:cNvSpPr>
          <p:nvPr/>
        </p:nvSpPr>
        <p:spPr>
          <a:xfrm>
            <a:off x="838200" y="4898548"/>
            <a:ext cx="1196340" cy="4506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28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結果</a:t>
            </a:r>
            <a:endParaRPr kumimoji="1" lang="en-US" altLang="ja-JP" sz="28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9" name="コンテンツ プレースホルダー 2">
            <a:extLst>
              <a:ext uri="{FF2B5EF4-FFF2-40B4-BE49-F238E27FC236}">
                <a16:creationId xmlns:a16="http://schemas.microsoft.com/office/drawing/2014/main" id="{45769956-9B3E-2BB0-0C3C-ACC1E80BFB8E}"/>
              </a:ext>
            </a:extLst>
          </p:cNvPr>
          <p:cNvSpPr txBox="1">
            <a:spLocks/>
          </p:cNvSpPr>
          <p:nvPr/>
        </p:nvSpPr>
        <p:spPr>
          <a:xfrm>
            <a:off x="838200" y="5388450"/>
            <a:ext cx="10515600" cy="9404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メンバーそれぞれの考えを共有でき、活発に意見を出し合えるようになった</a:t>
            </a:r>
            <a:endParaRPr kumimoji="1" lang="en-US" altLang="ja-JP" sz="2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10" name="スライド番号プレースホルダー 9">
            <a:extLst>
              <a:ext uri="{FF2B5EF4-FFF2-40B4-BE49-F238E27FC236}">
                <a16:creationId xmlns:a16="http://schemas.microsoft.com/office/drawing/2014/main" id="{CF9314C0-3E9F-75D2-0020-322632D5E480}"/>
              </a:ext>
            </a:extLst>
          </p:cNvPr>
          <p:cNvSpPr>
            <a:spLocks noGrp="1"/>
          </p:cNvSpPr>
          <p:nvPr>
            <p:ph type="sldNum" sz="quarter" idx="12"/>
          </p:nvPr>
        </p:nvSpPr>
        <p:spPr/>
        <p:txBody>
          <a:bodyPr/>
          <a:lstStyle/>
          <a:p>
            <a:fld id="{B7C151FD-4B7F-4994-9E07-89509C83B8EB}" type="slidenum">
              <a:rPr kumimoji="1" lang="ja-JP" altLang="en-US" smtClean="0"/>
              <a:t>22</a:t>
            </a:fld>
            <a:endParaRPr kumimoji="1" lang="ja-JP" altLang="en-US"/>
          </a:p>
        </p:txBody>
      </p:sp>
    </p:spTree>
    <p:extLst>
      <p:ext uri="{BB962C8B-B14F-4D97-AF65-F5344CB8AC3E}">
        <p14:creationId xmlns:p14="http://schemas.microsoft.com/office/powerpoint/2010/main" val="421492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F24A02E-C10C-1FCB-AF92-63F228470EA3}"/>
              </a:ext>
            </a:extLst>
          </p:cNvPr>
          <p:cNvSpPr txBox="1"/>
          <p:nvPr/>
        </p:nvSpPr>
        <p:spPr>
          <a:xfrm>
            <a:off x="902911" y="3019624"/>
            <a:ext cx="10386177" cy="3477875"/>
          </a:xfrm>
          <a:prstGeom prst="rect">
            <a:avLst/>
          </a:prstGeom>
          <a:noFill/>
        </p:spPr>
        <p:txBody>
          <a:bodyPr wrap="none" rtlCol="0">
            <a:spAutoFit/>
          </a:bodyPr>
          <a:lstStyle/>
          <a:p>
            <a:r>
              <a:rPr lang="ja-JP" altLang="en-US" sz="6000" dirty="0">
                <a:solidFill>
                  <a:prstClr val="black"/>
                </a:solidFill>
                <a:latin typeface="游ゴシック" panose="020F0502020204030204"/>
                <a:ea typeface="游ゴシック" panose="020B0400000000000000" pitchFamily="50" charset="-128"/>
              </a:rPr>
              <a:t>４</a:t>
            </a:r>
            <a:r>
              <a:rPr kumimoji="0" lang="en-US" altLang="ja-JP" sz="60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lang="ja-JP" altLang="en-US" sz="6000" dirty="0"/>
              <a:t>研修での成果と今後の展望</a:t>
            </a:r>
            <a:endParaRPr kumimoji="1" lang="en-US" altLang="ja-JP" sz="6000" dirty="0"/>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ja-JP" sz="7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88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 name="スライド番号プレースホルダー 1">
            <a:extLst>
              <a:ext uri="{FF2B5EF4-FFF2-40B4-BE49-F238E27FC236}">
                <a16:creationId xmlns:a16="http://schemas.microsoft.com/office/drawing/2014/main" id="{C32A1BE4-1A92-8EA9-1622-DC1B60A6F9FE}"/>
              </a:ext>
            </a:extLst>
          </p:cNvPr>
          <p:cNvSpPr>
            <a:spLocks noGrp="1"/>
          </p:cNvSpPr>
          <p:nvPr>
            <p:ph type="sldNum" sz="quarter" idx="12"/>
          </p:nvPr>
        </p:nvSpPr>
        <p:spPr/>
        <p:txBody>
          <a:bodyPr/>
          <a:lstStyle/>
          <a:p>
            <a:fld id="{B7C151FD-4B7F-4994-9E07-89509C83B8EB}" type="slidenum">
              <a:rPr kumimoji="1" lang="ja-JP" altLang="en-US" smtClean="0"/>
              <a:t>23</a:t>
            </a:fld>
            <a:endParaRPr kumimoji="1" lang="ja-JP" altLang="en-US"/>
          </a:p>
        </p:txBody>
      </p:sp>
    </p:spTree>
    <p:extLst>
      <p:ext uri="{BB962C8B-B14F-4D97-AF65-F5344CB8AC3E}">
        <p14:creationId xmlns:p14="http://schemas.microsoft.com/office/powerpoint/2010/main" val="524590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E3C22068-66C4-DB26-3450-5B7C8A22B380}"/>
              </a:ext>
            </a:extLst>
          </p:cNvPr>
          <p:cNvSpPr/>
          <p:nvPr/>
        </p:nvSpPr>
        <p:spPr>
          <a:xfrm>
            <a:off x="3579926" y="338594"/>
            <a:ext cx="5032148"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5400" b="1" i="0" u="none" strike="noStrike" kern="1200" cap="none" spc="0" normalizeH="0" baseline="0" noProof="0" dirty="0">
                <a:ln w="0"/>
                <a:solidFill>
                  <a:prstClr val="black"/>
                </a:solidFill>
                <a:effectLst/>
                <a:uLnTx/>
                <a:uFillTx/>
                <a:latin typeface="游ゴシック" panose="020F0502020204030204"/>
                <a:ea typeface="游ゴシック" panose="020B0400000000000000" pitchFamily="50" charset="-128"/>
                <a:cs typeface="+mn-cs"/>
              </a:rPr>
              <a:t>研修による成果</a:t>
            </a:r>
          </a:p>
        </p:txBody>
      </p:sp>
      <p:sp>
        <p:nvSpPr>
          <p:cNvPr id="4" name="正方形/長方形 3">
            <a:extLst>
              <a:ext uri="{FF2B5EF4-FFF2-40B4-BE49-F238E27FC236}">
                <a16:creationId xmlns:a16="http://schemas.microsoft.com/office/drawing/2014/main" id="{CFDF8F0A-4A75-8F12-375A-502E17E384A7}"/>
              </a:ext>
            </a:extLst>
          </p:cNvPr>
          <p:cNvSpPr/>
          <p:nvPr/>
        </p:nvSpPr>
        <p:spPr>
          <a:xfrm>
            <a:off x="119483" y="2092921"/>
            <a:ext cx="10572125"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游ゴシック" panose="020F0502020204030204"/>
                <a:ea typeface="游ゴシック" panose="020B0400000000000000" pitchFamily="50" charset="-128"/>
                <a:cs typeface="+mn-cs"/>
              </a:rPr>
              <a:t>・チームで開発することの難しさ</a:t>
            </a:r>
          </a:p>
        </p:txBody>
      </p:sp>
      <p:sp>
        <p:nvSpPr>
          <p:cNvPr id="5" name="正方形/長方形 4">
            <a:extLst>
              <a:ext uri="{FF2B5EF4-FFF2-40B4-BE49-F238E27FC236}">
                <a16:creationId xmlns:a16="http://schemas.microsoft.com/office/drawing/2014/main" id="{8A2313D2-797E-7E47-C892-DA2E6431C83A}"/>
              </a:ext>
            </a:extLst>
          </p:cNvPr>
          <p:cNvSpPr/>
          <p:nvPr/>
        </p:nvSpPr>
        <p:spPr>
          <a:xfrm>
            <a:off x="119483" y="3841750"/>
            <a:ext cx="10572125" cy="175432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游ゴシック" panose="020F0502020204030204"/>
                <a:ea typeface="游ゴシック" panose="020B0400000000000000" pitchFamily="50" charset="-128"/>
                <a:cs typeface="+mn-cs"/>
              </a:rPr>
              <a:t>・納期から逆算してスケジュール</a:t>
            </a:r>
            <a:endParaRPr kumimoji="1" lang="en-US" altLang="ja-JP"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游ゴシック" panose="020F0502020204030204"/>
                <a:ea typeface="游ゴシック" panose="020B0400000000000000" pitchFamily="50" charset="-128"/>
                <a:cs typeface="+mn-cs"/>
              </a:rPr>
              <a:t>を考えることの大切さ</a:t>
            </a:r>
          </a:p>
        </p:txBody>
      </p:sp>
      <p:sp>
        <p:nvSpPr>
          <p:cNvPr id="2" name="スライド番号プレースホルダー 1">
            <a:extLst>
              <a:ext uri="{FF2B5EF4-FFF2-40B4-BE49-F238E27FC236}">
                <a16:creationId xmlns:a16="http://schemas.microsoft.com/office/drawing/2014/main" id="{F67427A2-4BAF-6C1C-28AA-B7C147923022}"/>
              </a:ext>
            </a:extLst>
          </p:cNvPr>
          <p:cNvSpPr>
            <a:spLocks noGrp="1"/>
          </p:cNvSpPr>
          <p:nvPr>
            <p:ph type="sldNum" sz="quarter" idx="12"/>
          </p:nvPr>
        </p:nvSpPr>
        <p:spPr/>
        <p:txBody>
          <a:bodyPr/>
          <a:lstStyle/>
          <a:p>
            <a:fld id="{B7C151FD-4B7F-4994-9E07-89509C83B8EB}" type="slidenum">
              <a:rPr kumimoji="1" lang="ja-JP" altLang="en-US" smtClean="0"/>
              <a:t>24</a:t>
            </a:fld>
            <a:endParaRPr kumimoji="1" lang="ja-JP" altLang="en-US"/>
          </a:p>
        </p:txBody>
      </p:sp>
    </p:spTree>
    <p:extLst>
      <p:ext uri="{BB962C8B-B14F-4D97-AF65-F5344CB8AC3E}">
        <p14:creationId xmlns:p14="http://schemas.microsoft.com/office/powerpoint/2010/main" val="45861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二等辺三角形 14">
            <a:extLst>
              <a:ext uri="{FF2B5EF4-FFF2-40B4-BE49-F238E27FC236}">
                <a16:creationId xmlns:a16="http://schemas.microsoft.com/office/drawing/2014/main" id="{0D56E1BE-8ED1-CB66-749F-9039F10CFECB}"/>
              </a:ext>
            </a:extLst>
          </p:cNvPr>
          <p:cNvSpPr/>
          <p:nvPr/>
        </p:nvSpPr>
        <p:spPr>
          <a:xfrm>
            <a:off x="4221677" y="2239584"/>
            <a:ext cx="3869468" cy="3525922"/>
          </a:xfrm>
          <a:prstGeom prst="triangle">
            <a:avLst/>
          </a:prstGeom>
          <a:ln>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4253D314-FB9F-8B79-02A9-767570668359}"/>
              </a:ext>
            </a:extLst>
          </p:cNvPr>
          <p:cNvSpPr/>
          <p:nvPr/>
        </p:nvSpPr>
        <p:spPr>
          <a:xfrm>
            <a:off x="2107267" y="4027057"/>
            <a:ext cx="3114675" cy="2743200"/>
          </a:xfrm>
          <a:prstGeom prst="ellipse">
            <a:avLst/>
          </a:prstGeom>
          <a:ln w="57150">
            <a:solidFill>
              <a:schemeClr val="bg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EFB5FAAE-8555-7B4D-DC1B-DC4BD87E2C49}"/>
              </a:ext>
            </a:extLst>
          </p:cNvPr>
          <p:cNvSpPr/>
          <p:nvPr/>
        </p:nvSpPr>
        <p:spPr>
          <a:xfrm>
            <a:off x="7336352" y="4010367"/>
            <a:ext cx="3114675" cy="2743200"/>
          </a:xfrm>
          <a:prstGeom prst="ellipse">
            <a:avLst/>
          </a:prstGeom>
          <a:ln w="57150">
            <a:solidFill>
              <a:schemeClr val="bg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D373AABE-B4AF-5AB5-8CF1-CAB20655F163}"/>
              </a:ext>
            </a:extLst>
          </p:cNvPr>
          <p:cNvSpPr/>
          <p:nvPr/>
        </p:nvSpPr>
        <p:spPr>
          <a:xfrm>
            <a:off x="4684157" y="1459343"/>
            <a:ext cx="3114675" cy="2743200"/>
          </a:xfrm>
          <a:prstGeom prst="ellipse">
            <a:avLst/>
          </a:prstGeom>
          <a:ln w="57150">
            <a:solidFill>
              <a:schemeClr val="bg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6EF0F048-F682-FD81-FAD2-B5CDC67BC028}"/>
              </a:ext>
            </a:extLst>
          </p:cNvPr>
          <p:cNvSpPr/>
          <p:nvPr/>
        </p:nvSpPr>
        <p:spPr>
          <a:xfrm>
            <a:off x="574525" y="418115"/>
            <a:ext cx="3647152"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54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BIZ UDゴシック" panose="020B0400000000000000" pitchFamily="49" charset="-128"/>
                <a:ea typeface="BIZ UDゴシック" panose="020B0400000000000000" pitchFamily="49" charset="-128"/>
                <a:cs typeface="+mn-cs"/>
              </a:rPr>
              <a:t>今後の展望</a:t>
            </a:r>
          </a:p>
        </p:txBody>
      </p:sp>
      <p:sp>
        <p:nvSpPr>
          <p:cNvPr id="3" name="正方形/長方形 2">
            <a:extLst>
              <a:ext uri="{FF2B5EF4-FFF2-40B4-BE49-F238E27FC236}">
                <a16:creationId xmlns:a16="http://schemas.microsoft.com/office/drawing/2014/main" id="{75B41FC2-C067-D0AF-287E-3324848527B6}"/>
              </a:ext>
            </a:extLst>
          </p:cNvPr>
          <p:cNvSpPr/>
          <p:nvPr/>
        </p:nvSpPr>
        <p:spPr>
          <a:xfrm>
            <a:off x="1129412" y="1853129"/>
            <a:ext cx="3262432"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游ゴシック" panose="020F0502020204030204"/>
                <a:ea typeface="游ゴシック" panose="020B0400000000000000" pitchFamily="50" charset="-128"/>
                <a:cs typeface="+mn-cs"/>
              </a:rPr>
              <a:t>必要となる力</a:t>
            </a:r>
          </a:p>
        </p:txBody>
      </p:sp>
      <p:sp>
        <p:nvSpPr>
          <p:cNvPr id="4" name="正方形/長方形 3">
            <a:extLst>
              <a:ext uri="{FF2B5EF4-FFF2-40B4-BE49-F238E27FC236}">
                <a16:creationId xmlns:a16="http://schemas.microsoft.com/office/drawing/2014/main" id="{4E47E129-DBBD-3652-149A-71FF4612E454}"/>
              </a:ext>
            </a:extLst>
          </p:cNvPr>
          <p:cNvSpPr/>
          <p:nvPr/>
        </p:nvSpPr>
        <p:spPr>
          <a:xfrm>
            <a:off x="4764166" y="2507777"/>
            <a:ext cx="2954655" cy="64633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游ゴシック" panose="020F0502020204030204"/>
                <a:ea typeface="游ゴシック" panose="020B0400000000000000" pitchFamily="50" charset="-128"/>
                <a:cs typeface="+mn-cs"/>
              </a:rPr>
              <a:t>状況判断能力</a:t>
            </a:r>
          </a:p>
        </p:txBody>
      </p:sp>
      <p:sp>
        <p:nvSpPr>
          <p:cNvPr id="5" name="正方形/長方形 4">
            <a:extLst>
              <a:ext uri="{FF2B5EF4-FFF2-40B4-BE49-F238E27FC236}">
                <a16:creationId xmlns:a16="http://schemas.microsoft.com/office/drawing/2014/main" id="{7DFD6563-2C13-39A7-C8BD-32C9EA6B414F}"/>
              </a:ext>
            </a:extLst>
          </p:cNvPr>
          <p:cNvSpPr/>
          <p:nvPr/>
        </p:nvSpPr>
        <p:spPr>
          <a:xfrm>
            <a:off x="2533525" y="5047322"/>
            <a:ext cx="2262158"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游ゴシック" panose="020F0502020204030204"/>
                <a:ea typeface="游ゴシック" panose="020B0400000000000000" pitchFamily="50" charset="-128"/>
                <a:cs typeface="+mn-cs"/>
              </a:rPr>
              <a:t>傾聴力</a:t>
            </a:r>
          </a:p>
        </p:txBody>
      </p:sp>
      <p:sp>
        <p:nvSpPr>
          <p:cNvPr id="6" name="正方形/長方形 5">
            <a:extLst>
              <a:ext uri="{FF2B5EF4-FFF2-40B4-BE49-F238E27FC236}">
                <a16:creationId xmlns:a16="http://schemas.microsoft.com/office/drawing/2014/main" id="{EED6663B-3BF3-F624-9E43-A8E790225ED1}"/>
              </a:ext>
            </a:extLst>
          </p:cNvPr>
          <p:cNvSpPr/>
          <p:nvPr/>
        </p:nvSpPr>
        <p:spPr>
          <a:xfrm>
            <a:off x="7416361" y="4908823"/>
            <a:ext cx="2954655" cy="1200329"/>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游ゴシック" panose="020F0502020204030204"/>
                <a:ea typeface="游ゴシック" panose="020B0400000000000000" pitchFamily="50" charset="-128"/>
                <a:cs typeface="+mn-cs"/>
              </a:rPr>
              <a:t>スケジュール</a:t>
            </a:r>
            <a:endParaRPr kumimoji="1" lang="en-US" altLang="ja-JP" sz="36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游ゴシック" panose="020F050202020403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游ゴシック" panose="020F0502020204030204"/>
                <a:ea typeface="游ゴシック" panose="020B0400000000000000" pitchFamily="50" charset="-128"/>
                <a:cs typeface="+mn-cs"/>
              </a:rPr>
              <a:t>管理能力</a:t>
            </a:r>
          </a:p>
        </p:txBody>
      </p:sp>
      <p:sp>
        <p:nvSpPr>
          <p:cNvPr id="7" name="スライド番号プレースホルダー 6">
            <a:extLst>
              <a:ext uri="{FF2B5EF4-FFF2-40B4-BE49-F238E27FC236}">
                <a16:creationId xmlns:a16="http://schemas.microsoft.com/office/drawing/2014/main" id="{955E8D57-BDD4-D6C9-80C7-7DADCD1F48B0}"/>
              </a:ext>
            </a:extLst>
          </p:cNvPr>
          <p:cNvSpPr>
            <a:spLocks noGrp="1"/>
          </p:cNvSpPr>
          <p:nvPr>
            <p:ph type="sldNum" sz="quarter" idx="12"/>
          </p:nvPr>
        </p:nvSpPr>
        <p:spPr/>
        <p:txBody>
          <a:bodyPr/>
          <a:lstStyle/>
          <a:p>
            <a:fld id="{B7C151FD-4B7F-4994-9E07-89509C83B8EB}" type="slidenum">
              <a:rPr kumimoji="1" lang="ja-JP" altLang="en-US" smtClean="0"/>
              <a:t>25</a:t>
            </a:fld>
            <a:endParaRPr kumimoji="1" lang="ja-JP" altLang="en-US"/>
          </a:p>
        </p:txBody>
      </p:sp>
    </p:spTree>
    <p:extLst>
      <p:ext uri="{BB962C8B-B14F-4D97-AF65-F5344CB8AC3E}">
        <p14:creationId xmlns:p14="http://schemas.microsoft.com/office/powerpoint/2010/main" val="374952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F24A02E-C10C-1FCB-AF92-63F228470EA3}"/>
              </a:ext>
            </a:extLst>
          </p:cNvPr>
          <p:cNvSpPr txBox="1"/>
          <p:nvPr/>
        </p:nvSpPr>
        <p:spPr>
          <a:xfrm>
            <a:off x="1637731" y="2705725"/>
            <a:ext cx="9498113" cy="1446550"/>
          </a:xfrm>
          <a:prstGeom prst="rect">
            <a:avLst/>
          </a:prstGeom>
          <a:noFill/>
        </p:spPr>
        <p:txBody>
          <a:bodyPr wrap="none" rtlCol="0">
            <a:spAutoFit/>
          </a:bodyPr>
          <a:lstStyle/>
          <a:p>
            <a:r>
              <a:rPr kumimoji="1" lang="ja-JP" altLang="en-US" sz="8800" dirty="0"/>
              <a:t>１</a:t>
            </a:r>
            <a:r>
              <a:rPr kumimoji="1" lang="en-US" altLang="ja-JP" sz="8800" dirty="0"/>
              <a:t>.</a:t>
            </a:r>
            <a:r>
              <a:rPr kumimoji="1" lang="ja-JP" altLang="en-US" sz="8800" dirty="0"/>
              <a:t>アプリについて</a:t>
            </a:r>
          </a:p>
        </p:txBody>
      </p:sp>
      <p:sp>
        <p:nvSpPr>
          <p:cNvPr id="5" name="スライド番号プレースホルダー 4">
            <a:extLst>
              <a:ext uri="{FF2B5EF4-FFF2-40B4-BE49-F238E27FC236}">
                <a16:creationId xmlns:a16="http://schemas.microsoft.com/office/drawing/2014/main" id="{1DF9235E-BF34-BF08-DB0F-2C579FD1BFD5}"/>
              </a:ext>
            </a:extLst>
          </p:cNvPr>
          <p:cNvSpPr>
            <a:spLocks noGrp="1"/>
          </p:cNvSpPr>
          <p:nvPr>
            <p:ph type="sldNum" sz="quarter" idx="12"/>
          </p:nvPr>
        </p:nvSpPr>
        <p:spPr/>
        <p:txBody>
          <a:bodyPr/>
          <a:lstStyle/>
          <a:p>
            <a:fld id="{AC02CF3C-1C4F-456E-BCBE-7556150E3F27}" type="slidenum">
              <a:rPr kumimoji="1" lang="ja-JP" altLang="en-US" smtClean="0"/>
              <a:t>3</a:t>
            </a:fld>
            <a:endParaRPr kumimoji="1" lang="ja-JP" altLang="en-US"/>
          </a:p>
        </p:txBody>
      </p:sp>
    </p:spTree>
    <p:extLst>
      <p:ext uri="{BB962C8B-B14F-4D97-AF65-F5344CB8AC3E}">
        <p14:creationId xmlns:p14="http://schemas.microsoft.com/office/powerpoint/2010/main" val="2243037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ドレスを着た女性&#10;&#10;自動的に生成された説明">
            <a:extLst>
              <a:ext uri="{FF2B5EF4-FFF2-40B4-BE49-F238E27FC236}">
                <a16:creationId xmlns:a16="http://schemas.microsoft.com/office/drawing/2014/main" id="{EC5360AC-A109-AB81-38BB-840AB8C4B2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755" y="2792016"/>
            <a:ext cx="6096000" cy="4065984"/>
          </a:xfrm>
          <a:prstGeom prst="rect">
            <a:avLst/>
          </a:prstGeom>
        </p:spPr>
      </p:pic>
      <p:sp>
        <p:nvSpPr>
          <p:cNvPr id="6" name="思考の吹き出し: 雲形 5">
            <a:extLst>
              <a:ext uri="{FF2B5EF4-FFF2-40B4-BE49-F238E27FC236}">
                <a16:creationId xmlns:a16="http://schemas.microsoft.com/office/drawing/2014/main" id="{30832C07-6868-4038-5932-62FC58DAB4C2}"/>
              </a:ext>
            </a:extLst>
          </p:cNvPr>
          <p:cNvSpPr/>
          <p:nvPr/>
        </p:nvSpPr>
        <p:spPr>
          <a:xfrm>
            <a:off x="6260484" y="621805"/>
            <a:ext cx="4591050" cy="1771650"/>
          </a:xfrm>
          <a:prstGeom prst="cloudCallout">
            <a:avLst>
              <a:gd name="adj1" fmla="val -49296"/>
              <a:gd name="adj2" fmla="val 104050"/>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毎日天気に合わせて</a:t>
            </a:r>
            <a:endParaRPr kumimoji="1" lang="en-US" altLang="ja-JP" dirty="0"/>
          </a:p>
          <a:p>
            <a:pPr algn="ctr"/>
            <a:r>
              <a:rPr kumimoji="1" lang="ja-JP" altLang="en-US" dirty="0"/>
              <a:t>服選ぶのが面倒くさい</a:t>
            </a:r>
          </a:p>
        </p:txBody>
      </p:sp>
      <p:sp>
        <p:nvSpPr>
          <p:cNvPr id="7" name="思考の吹き出し: 雲形 6">
            <a:extLst>
              <a:ext uri="{FF2B5EF4-FFF2-40B4-BE49-F238E27FC236}">
                <a16:creationId xmlns:a16="http://schemas.microsoft.com/office/drawing/2014/main" id="{0CDA141C-90D4-917F-DDC9-7455202C021E}"/>
              </a:ext>
            </a:extLst>
          </p:cNvPr>
          <p:cNvSpPr/>
          <p:nvPr/>
        </p:nvSpPr>
        <p:spPr>
          <a:xfrm>
            <a:off x="7286767" y="2792016"/>
            <a:ext cx="4591050" cy="1771650"/>
          </a:xfrm>
          <a:prstGeom prst="cloudCallout">
            <a:avLst>
              <a:gd name="adj1" fmla="val -79834"/>
              <a:gd name="adj2" fmla="val 44316"/>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去年のこの時期何着てたか覚えてない</a:t>
            </a:r>
          </a:p>
        </p:txBody>
      </p:sp>
      <p:sp>
        <p:nvSpPr>
          <p:cNvPr id="8" name="思考の吹き出し: 雲形 7">
            <a:extLst>
              <a:ext uri="{FF2B5EF4-FFF2-40B4-BE49-F238E27FC236}">
                <a16:creationId xmlns:a16="http://schemas.microsoft.com/office/drawing/2014/main" id="{A79A6EFE-FFD5-4B05-6565-E4523E4A2217}"/>
              </a:ext>
            </a:extLst>
          </p:cNvPr>
          <p:cNvSpPr/>
          <p:nvPr/>
        </p:nvSpPr>
        <p:spPr>
          <a:xfrm>
            <a:off x="7054755" y="4962227"/>
            <a:ext cx="4591050" cy="1771650"/>
          </a:xfrm>
          <a:prstGeom prst="cloudCallout">
            <a:avLst>
              <a:gd name="adj1" fmla="val -78094"/>
              <a:gd name="adj2" fmla="val -36425"/>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自分が持ってる服</a:t>
            </a:r>
            <a:endParaRPr kumimoji="1" lang="en-US" altLang="ja-JP" dirty="0"/>
          </a:p>
          <a:p>
            <a:pPr algn="ctr"/>
            <a:r>
              <a:rPr kumimoji="1" lang="ja-JP" altLang="en-US" dirty="0"/>
              <a:t>把握しきれない</a:t>
            </a:r>
          </a:p>
        </p:txBody>
      </p:sp>
      <p:sp>
        <p:nvSpPr>
          <p:cNvPr id="2" name="テキスト ボックス 1">
            <a:extLst>
              <a:ext uri="{FF2B5EF4-FFF2-40B4-BE49-F238E27FC236}">
                <a16:creationId xmlns:a16="http://schemas.microsoft.com/office/drawing/2014/main" id="{F755EA19-2418-0C25-EBCC-EEFB6D19FEAB}"/>
              </a:ext>
            </a:extLst>
          </p:cNvPr>
          <p:cNvSpPr txBox="1"/>
          <p:nvPr/>
        </p:nvSpPr>
        <p:spPr>
          <a:xfrm>
            <a:off x="4722126" y="6364545"/>
            <a:ext cx="1569660" cy="369332"/>
          </a:xfrm>
          <a:prstGeom prst="rect">
            <a:avLst/>
          </a:prstGeom>
          <a:noFill/>
        </p:spPr>
        <p:txBody>
          <a:bodyPr wrap="none" rtlCol="0">
            <a:spAutoFit/>
          </a:bodyPr>
          <a:lstStyle/>
          <a:p>
            <a:r>
              <a:rPr kumimoji="1" lang="ja-JP" altLang="en-US" dirty="0"/>
              <a:t>池田涼子さん</a:t>
            </a:r>
            <a:endParaRPr kumimoji="1" lang="en-US" altLang="ja-JP" dirty="0"/>
          </a:p>
        </p:txBody>
      </p:sp>
      <p:sp>
        <p:nvSpPr>
          <p:cNvPr id="3" name="テキスト ボックス 2">
            <a:extLst>
              <a:ext uri="{FF2B5EF4-FFF2-40B4-BE49-F238E27FC236}">
                <a16:creationId xmlns:a16="http://schemas.microsoft.com/office/drawing/2014/main" id="{1269CBD5-5EDF-8E79-CEBA-FD447A43B2AE}"/>
              </a:ext>
            </a:extLst>
          </p:cNvPr>
          <p:cNvSpPr txBox="1"/>
          <p:nvPr/>
        </p:nvSpPr>
        <p:spPr>
          <a:xfrm>
            <a:off x="140524" y="2024123"/>
            <a:ext cx="5955476" cy="369332"/>
          </a:xfrm>
          <a:prstGeom prst="rect">
            <a:avLst/>
          </a:prstGeom>
          <a:noFill/>
        </p:spPr>
        <p:txBody>
          <a:bodyPr wrap="none" rtlCol="0">
            <a:spAutoFit/>
          </a:bodyPr>
          <a:lstStyle/>
          <a:p>
            <a:r>
              <a:rPr lang="ja-JP" altLang="en-US" b="0" i="0" dirty="0">
                <a:effectLst/>
                <a:latin typeface="Courier New" panose="02070309020205020404" pitchFamily="49" charset="0"/>
              </a:rPr>
              <a:t>ターゲット：オフィスカジュアルで毎日出社する会社員</a:t>
            </a:r>
            <a:endParaRPr kumimoji="1" lang="ja-JP" altLang="en-US" dirty="0"/>
          </a:p>
        </p:txBody>
      </p:sp>
      <p:sp>
        <p:nvSpPr>
          <p:cNvPr id="9" name="スライド番号プレースホルダー 8">
            <a:extLst>
              <a:ext uri="{FF2B5EF4-FFF2-40B4-BE49-F238E27FC236}">
                <a16:creationId xmlns:a16="http://schemas.microsoft.com/office/drawing/2014/main" id="{A4F96469-72EC-1029-21D5-D0069459AB58}"/>
              </a:ext>
            </a:extLst>
          </p:cNvPr>
          <p:cNvSpPr>
            <a:spLocks noGrp="1"/>
          </p:cNvSpPr>
          <p:nvPr>
            <p:ph type="sldNum" sz="quarter" idx="12"/>
          </p:nvPr>
        </p:nvSpPr>
        <p:spPr/>
        <p:txBody>
          <a:bodyPr/>
          <a:lstStyle/>
          <a:p>
            <a:fld id="{AC02CF3C-1C4F-456E-BCBE-7556150E3F27}" type="slidenum">
              <a:rPr kumimoji="1" lang="ja-JP" altLang="en-US" smtClean="0"/>
              <a:t>4</a:t>
            </a:fld>
            <a:endParaRPr kumimoji="1" lang="ja-JP" altLang="en-US"/>
          </a:p>
        </p:txBody>
      </p:sp>
    </p:spTree>
    <p:extLst>
      <p:ext uri="{BB962C8B-B14F-4D97-AF65-F5344CB8AC3E}">
        <p14:creationId xmlns:p14="http://schemas.microsoft.com/office/powerpoint/2010/main" val="1496659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AF74AE0-B822-2210-A48E-0977970F4322}"/>
              </a:ext>
            </a:extLst>
          </p:cNvPr>
          <p:cNvSpPr txBox="1"/>
          <p:nvPr/>
        </p:nvSpPr>
        <p:spPr>
          <a:xfrm>
            <a:off x="532262" y="2305615"/>
            <a:ext cx="11369138" cy="2246769"/>
          </a:xfrm>
          <a:prstGeom prst="rect">
            <a:avLst/>
          </a:prstGeom>
          <a:noFill/>
        </p:spPr>
        <p:txBody>
          <a:bodyPr wrap="none" rtlCol="0">
            <a:spAutoFit/>
          </a:bodyPr>
          <a:lstStyle/>
          <a:p>
            <a:r>
              <a:rPr kumimoji="1" lang="en-US" altLang="ja-JP" sz="14000" b="1" dirty="0"/>
              <a:t>COORDINATOR</a:t>
            </a:r>
            <a:endParaRPr kumimoji="1" lang="ja-JP" altLang="en-US" sz="14000" b="1" dirty="0"/>
          </a:p>
        </p:txBody>
      </p:sp>
      <p:sp>
        <p:nvSpPr>
          <p:cNvPr id="5" name="スライド番号プレースホルダー 4">
            <a:extLst>
              <a:ext uri="{FF2B5EF4-FFF2-40B4-BE49-F238E27FC236}">
                <a16:creationId xmlns:a16="http://schemas.microsoft.com/office/drawing/2014/main" id="{D47BAA77-473B-DA6E-1BCA-7DF83EAF9B07}"/>
              </a:ext>
            </a:extLst>
          </p:cNvPr>
          <p:cNvSpPr>
            <a:spLocks noGrp="1"/>
          </p:cNvSpPr>
          <p:nvPr>
            <p:ph type="sldNum" sz="quarter" idx="12"/>
          </p:nvPr>
        </p:nvSpPr>
        <p:spPr/>
        <p:txBody>
          <a:bodyPr/>
          <a:lstStyle/>
          <a:p>
            <a:fld id="{AC02CF3C-1C4F-456E-BCBE-7556150E3F27}" type="slidenum">
              <a:rPr kumimoji="1" lang="ja-JP" altLang="en-US" smtClean="0"/>
              <a:t>5</a:t>
            </a:fld>
            <a:endParaRPr kumimoji="1" lang="ja-JP" altLang="en-US"/>
          </a:p>
        </p:txBody>
      </p:sp>
    </p:spTree>
    <p:extLst>
      <p:ext uri="{BB962C8B-B14F-4D97-AF65-F5344CB8AC3E}">
        <p14:creationId xmlns:p14="http://schemas.microsoft.com/office/powerpoint/2010/main" val="630673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419EB8-E536-3FED-A685-3B61A4A82AA6}"/>
              </a:ext>
            </a:extLst>
          </p:cNvPr>
          <p:cNvSpPr>
            <a:spLocks noGrp="1"/>
          </p:cNvSpPr>
          <p:nvPr>
            <p:ph type="title"/>
          </p:nvPr>
        </p:nvSpPr>
        <p:spPr/>
        <p:txBody>
          <a:bodyPr/>
          <a:lstStyle/>
          <a:p>
            <a:r>
              <a:rPr lang="ja-JP" altLang="en-US" b="1" dirty="0">
                <a:latin typeface="+mn-ea"/>
                <a:ea typeface="+mn-ea"/>
              </a:rPr>
              <a:t>主なアプリの機能</a:t>
            </a:r>
            <a:endParaRPr kumimoji="1" lang="ja-JP" altLang="en-US" b="1" dirty="0">
              <a:latin typeface="+mn-ea"/>
              <a:ea typeface="+mn-ea"/>
            </a:endParaRPr>
          </a:p>
        </p:txBody>
      </p:sp>
      <p:pic>
        <p:nvPicPr>
          <p:cNvPr id="5" name="図 4">
            <a:extLst>
              <a:ext uri="{FF2B5EF4-FFF2-40B4-BE49-F238E27FC236}">
                <a16:creationId xmlns:a16="http://schemas.microsoft.com/office/drawing/2014/main" id="{3B9EEA05-7673-6F75-D4ED-184ECF95CB5F}"/>
              </a:ext>
            </a:extLst>
          </p:cNvPr>
          <p:cNvPicPr>
            <a:picLocks noChangeAspect="1"/>
          </p:cNvPicPr>
          <p:nvPr/>
        </p:nvPicPr>
        <p:blipFill>
          <a:blip r:embed="rId2"/>
          <a:stretch>
            <a:fillRect/>
          </a:stretch>
        </p:blipFill>
        <p:spPr>
          <a:xfrm>
            <a:off x="838200" y="2161959"/>
            <a:ext cx="10252709" cy="3389515"/>
          </a:xfrm>
          <a:prstGeom prst="rect">
            <a:avLst/>
          </a:prstGeom>
        </p:spPr>
      </p:pic>
      <p:sp>
        <p:nvSpPr>
          <p:cNvPr id="3" name="スライド番号プレースホルダー 2">
            <a:extLst>
              <a:ext uri="{FF2B5EF4-FFF2-40B4-BE49-F238E27FC236}">
                <a16:creationId xmlns:a16="http://schemas.microsoft.com/office/drawing/2014/main" id="{49EB28F7-13CF-7E72-3FC1-9F7E814CB098}"/>
              </a:ext>
            </a:extLst>
          </p:cNvPr>
          <p:cNvSpPr>
            <a:spLocks noGrp="1"/>
          </p:cNvSpPr>
          <p:nvPr>
            <p:ph type="sldNum" sz="quarter" idx="12"/>
          </p:nvPr>
        </p:nvSpPr>
        <p:spPr/>
        <p:txBody>
          <a:bodyPr/>
          <a:lstStyle/>
          <a:p>
            <a:fld id="{AC02CF3C-1C4F-456E-BCBE-7556150E3F27}" type="slidenum">
              <a:rPr kumimoji="1" lang="ja-JP" altLang="en-US" smtClean="0"/>
              <a:t>6</a:t>
            </a:fld>
            <a:endParaRPr kumimoji="1" lang="ja-JP" altLang="en-US"/>
          </a:p>
        </p:txBody>
      </p:sp>
    </p:spTree>
    <p:extLst>
      <p:ext uri="{BB962C8B-B14F-4D97-AF65-F5344CB8AC3E}">
        <p14:creationId xmlns:p14="http://schemas.microsoft.com/office/powerpoint/2010/main" val="1798200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テキスト&#10;&#10;中程度の精度で自動的に生成された説明">
            <a:extLst>
              <a:ext uri="{FF2B5EF4-FFF2-40B4-BE49-F238E27FC236}">
                <a16:creationId xmlns:a16="http://schemas.microsoft.com/office/drawing/2014/main" id="{743673ED-4E1C-FBA3-C532-536429796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967" y="2273945"/>
            <a:ext cx="9055667" cy="42906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テキスト ボックス 6">
            <a:extLst>
              <a:ext uri="{FF2B5EF4-FFF2-40B4-BE49-F238E27FC236}">
                <a16:creationId xmlns:a16="http://schemas.microsoft.com/office/drawing/2014/main" id="{794E1907-33B0-6C65-871F-B65D375A9F75}"/>
              </a:ext>
            </a:extLst>
          </p:cNvPr>
          <p:cNvSpPr txBox="1"/>
          <p:nvPr/>
        </p:nvSpPr>
        <p:spPr>
          <a:xfrm>
            <a:off x="955343" y="734444"/>
            <a:ext cx="5314275" cy="707886"/>
          </a:xfrm>
          <a:prstGeom prst="rect">
            <a:avLst/>
          </a:prstGeom>
          <a:noFill/>
        </p:spPr>
        <p:txBody>
          <a:bodyPr wrap="none" rtlCol="0">
            <a:spAutoFit/>
          </a:bodyPr>
          <a:lstStyle/>
          <a:p>
            <a:r>
              <a:rPr kumimoji="1" lang="ja-JP" altLang="en-US" sz="4000" dirty="0">
                <a:latin typeface="HG丸ｺﾞｼｯｸM-PRO" panose="020F0600000000000000" pitchFamily="50" charset="-128"/>
                <a:ea typeface="HG丸ｺﾞｼｯｸM-PRO" panose="020F0600000000000000" pitchFamily="50" charset="-128"/>
              </a:rPr>
              <a:t>①おすすめコーデ機能</a:t>
            </a:r>
          </a:p>
        </p:txBody>
      </p:sp>
      <p:sp>
        <p:nvSpPr>
          <p:cNvPr id="10" name="吹き出し: 四角形 9">
            <a:extLst>
              <a:ext uri="{FF2B5EF4-FFF2-40B4-BE49-F238E27FC236}">
                <a16:creationId xmlns:a16="http://schemas.microsoft.com/office/drawing/2014/main" id="{3B864655-3538-2340-D361-21D237347D21}"/>
              </a:ext>
            </a:extLst>
          </p:cNvPr>
          <p:cNvSpPr/>
          <p:nvPr/>
        </p:nvSpPr>
        <p:spPr>
          <a:xfrm>
            <a:off x="7833815" y="1442330"/>
            <a:ext cx="3948753" cy="1910687"/>
          </a:xfrm>
          <a:prstGeom prst="wedgeRectCallout">
            <a:avLst>
              <a:gd name="adj1" fmla="val -42712"/>
              <a:gd name="adj2" fmla="val 67916"/>
            </a:avLst>
          </a:prstGeom>
          <a:ln w="19050">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dirty="0"/>
              <a:t>1</a:t>
            </a:r>
            <a:r>
              <a:rPr kumimoji="1" lang="ja-JP" altLang="en-US" dirty="0"/>
              <a:t>日の天気予報</a:t>
            </a:r>
          </a:p>
        </p:txBody>
      </p:sp>
      <p:sp>
        <p:nvSpPr>
          <p:cNvPr id="11" name="スライド番号プレースホルダー 10">
            <a:extLst>
              <a:ext uri="{FF2B5EF4-FFF2-40B4-BE49-F238E27FC236}">
                <a16:creationId xmlns:a16="http://schemas.microsoft.com/office/drawing/2014/main" id="{5EE99825-7CCD-55CE-12A3-C7AF497F23E0}"/>
              </a:ext>
            </a:extLst>
          </p:cNvPr>
          <p:cNvSpPr>
            <a:spLocks noGrp="1"/>
          </p:cNvSpPr>
          <p:nvPr>
            <p:ph type="sldNum" sz="quarter" idx="12"/>
          </p:nvPr>
        </p:nvSpPr>
        <p:spPr/>
        <p:txBody>
          <a:bodyPr/>
          <a:lstStyle/>
          <a:p>
            <a:fld id="{AC02CF3C-1C4F-456E-BCBE-7556150E3F27}" type="slidenum">
              <a:rPr kumimoji="1" lang="ja-JP" altLang="en-US" smtClean="0"/>
              <a:t>7</a:t>
            </a:fld>
            <a:endParaRPr kumimoji="1" lang="ja-JP" altLang="en-US"/>
          </a:p>
        </p:txBody>
      </p:sp>
    </p:spTree>
    <p:extLst>
      <p:ext uri="{BB962C8B-B14F-4D97-AF65-F5344CB8AC3E}">
        <p14:creationId xmlns:p14="http://schemas.microsoft.com/office/powerpoint/2010/main" val="1143576231"/>
      </p:ext>
    </p:extLst>
  </p:cSld>
  <p:clrMapOvr>
    <a:masterClrMapping/>
  </p:clrMapOvr>
  <mc:AlternateContent xmlns:mc="http://schemas.openxmlformats.org/markup-compatibility/2006">
    <mc:Choice xmlns:p14="http://schemas.microsoft.com/office/powerpoint/2010/main" Requires="p14">
      <p:transition spd="slow" p14:dur="2000" advTm="108436"/>
    </mc:Choice>
    <mc:Fallback>
      <p:transition spd="slow" advTm="10843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白い壁の前に立っている女性&#10;&#10;低い精度で自動的に生成された説明">
            <a:extLst>
              <a:ext uri="{FF2B5EF4-FFF2-40B4-BE49-F238E27FC236}">
                <a16:creationId xmlns:a16="http://schemas.microsoft.com/office/drawing/2014/main" id="{872C501C-5A49-3FAE-E84B-5D57C19E1A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29" y="249071"/>
            <a:ext cx="7099853" cy="32974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図 8" descr="ダイアグラム&#10;&#10;自動的に生成された説明">
            <a:extLst>
              <a:ext uri="{FF2B5EF4-FFF2-40B4-BE49-F238E27FC236}">
                <a16:creationId xmlns:a16="http://schemas.microsoft.com/office/drawing/2014/main" id="{A7CBB64A-534D-63A3-E074-7B9A565DC6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9665" y="3429000"/>
            <a:ext cx="6477806" cy="32908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吹き出し: 四角形 9">
            <a:extLst>
              <a:ext uri="{FF2B5EF4-FFF2-40B4-BE49-F238E27FC236}">
                <a16:creationId xmlns:a16="http://schemas.microsoft.com/office/drawing/2014/main" id="{5E543D75-8BBF-97F2-D85A-B07F3EC0A98C}"/>
              </a:ext>
            </a:extLst>
          </p:cNvPr>
          <p:cNvSpPr/>
          <p:nvPr/>
        </p:nvSpPr>
        <p:spPr>
          <a:xfrm>
            <a:off x="7768593" y="1210319"/>
            <a:ext cx="3948753" cy="1910687"/>
          </a:xfrm>
          <a:prstGeom prst="wedgeRectCallout">
            <a:avLst>
              <a:gd name="adj1" fmla="val 2910"/>
              <a:gd name="adj2" fmla="val 78630"/>
            </a:avLst>
          </a:prstGeom>
          <a:ln w="19050">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週間天気予報</a:t>
            </a:r>
          </a:p>
        </p:txBody>
      </p:sp>
      <p:sp>
        <p:nvSpPr>
          <p:cNvPr id="11" name="吹き出し: 四角形 10">
            <a:extLst>
              <a:ext uri="{FF2B5EF4-FFF2-40B4-BE49-F238E27FC236}">
                <a16:creationId xmlns:a16="http://schemas.microsoft.com/office/drawing/2014/main" id="{444A6DDA-08DD-5A70-9A1E-6EFB1AA3D2A3}"/>
              </a:ext>
            </a:extLst>
          </p:cNvPr>
          <p:cNvSpPr/>
          <p:nvPr/>
        </p:nvSpPr>
        <p:spPr>
          <a:xfrm>
            <a:off x="602776" y="3832962"/>
            <a:ext cx="3948753" cy="1910687"/>
          </a:xfrm>
          <a:prstGeom prst="wedgeRectCallout">
            <a:avLst>
              <a:gd name="adj1" fmla="val -1583"/>
              <a:gd name="adj2" fmla="val -76370"/>
            </a:avLst>
          </a:prstGeom>
          <a:ln w="19050">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履歴の表示</a:t>
            </a:r>
          </a:p>
        </p:txBody>
      </p:sp>
      <p:sp>
        <p:nvSpPr>
          <p:cNvPr id="12" name="スライド番号プレースホルダー 11">
            <a:extLst>
              <a:ext uri="{FF2B5EF4-FFF2-40B4-BE49-F238E27FC236}">
                <a16:creationId xmlns:a16="http://schemas.microsoft.com/office/drawing/2014/main" id="{A222924A-5592-0599-241D-5477816C539F}"/>
              </a:ext>
            </a:extLst>
          </p:cNvPr>
          <p:cNvSpPr>
            <a:spLocks noGrp="1"/>
          </p:cNvSpPr>
          <p:nvPr>
            <p:ph type="sldNum" sz="quarter" idx="12"/>
          </p:nvPr>
        </p:nvSpPr>
        <p:spPr/>
        <p:txBody>
          <a:bodyPr/>
          <a:lstStyle/>
          <a:p>
            <a:fld id="{AC02CF3C-1C4F-456E-BCBE-7556150E3F27}" type="slidenum">
              <a:rPr kumimoji="1" lang="ja-JP" altLang="en-US" smtClean="0"/>
              <a:t>8</a:t>
            </a:fld>
            <a:endParaRPr kumimoji="1" lang="ja-JP" altLang="en-US"/>
          </a:p>
        </p:txBody>
      </p:sp>
    </p:spTree>
    <p:extLst>
      <p:ext uri="{BB962C8B-B14F-4D97-AF65-F5344CB8AC3E}">
        <p14:creationId xmlns:p14="http://schemas.microsoft.com/office/powerpoint/2010/main" val="4030004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ィカル ユーザー インターフェイス&#10;&#10;低い精度で自動的に生成された説明">
            <a:extLst>
              <a:ext uri="{FF2B5EF4-FFF2-40B4-BE49-F238E27FC236}">
                <a16:creationId xmlns:a16="http://schemas.microsoft.com/office/drawing/2014/main" id="{F8D05257-615D-BECC-9126-8B29758E0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456" y="1839434"/>
            <a:ext cx="10445087" cy="47554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テキスト ボックス 4">
            <a:extLst>
              <a:ext uri="{FF2B5EF4-FFF2-40B4-BE49-F238E27FC236}">
                <a16:creationId xmlns:a16="http://schemas.microsoft.com/office/drawing/2014/main" id="{99330D04-A625-3EF8-BF89-09B39429D019}"/>
              </a:ext>
            </a:extLst>
          </p:cNvPr>
          <p:cNvSpPr txBox="1"/>
          <p:nvPr/>
        </p:nvSpPr>
        <p:spPr>
          <a:xfrm>
            <a:off x="382137" y="668740"/>
            <a:ext cx="2492990" cy="646331"/>
          </a:xfrm>
          <a:prstGeom prst="rect">
            <a:avLst/>
          </a:prstGeom>
          <a:noFill/>
        </p:spPr>
        <p:txBody>
          <a:bodyPr wrap="none" rtlCol="0">
            <a:spAutoFit/>
          </a:bodyPr>
          <a:lstStyle/>
          <a:p>
            <a:r>
              <a:rPr kumimoji="1" lang="ja-JP" altLang="en-US" sz="3600" dirty="0">
                <a:latin typeface="HG丸ｺﾞｼｯｸM-PRO" panose="020F0600000000000000" pitchFamily="50" charset="-128"/>
                <a:ea typeface="HG丸ｺﾞｼｯｸM-PRO" panose="020F0600000000000000" pitchFamily="50" charset="-128"/>
              </a:rPr>
              <a:t>②日記機能</a:t>
            </a:r>
          </a:p>
        </p:txBody>
      </p:sp>
      <p:sp>
        <p:nvSpPr>
          <p:cNvPr id="6" name="スライド番号プレースホルダー 5">
            <a:extLst>
              <a:ext uri="{FF2B5EF4-FFF2-40B4-BE49-F238E27FC236}">
                <a16:creationId xmlns:a16="http://schemas.microsoft.com/office/drawing/2014/main" id="{B42DFF77-C51D-1BF4-77BF-0D3CD80B3E32}"/>
              </a:ext>
            </a:extLst>
          </p:cNvPr>
          <p:cNvSpPr>
            <a:spLocks noGrp="1"/>
          </p:cNvSpPr>
          <p:nvPr>
            <p:ph type="sldNum" sz="quarter" idx="12"/>
          </p:nvPr>
        </p:nvSpPr>
        <p:spPr/>
        <p:txBody>
          <a:bodyPr/>
          <a:lstStyle/>
          <a:p>
            <a:fld id="{AC02CF3C-1C4F-456E-BCBE-7556150E3F27}" type="slidenum">
              <a:rPr kumimoji="1" lang="ja-JP" altLang="en-US" smtClean="0"/>
              <a:t>9</a:t>
            </a:fld>
            <a:endParaRPr kumimoji="1" lang="ja-JP" altLang="en-US"/>
          </a:p>
        </p:txBody>
      </p:sp>
    </p:spTree>
    <p:extLst>
      <p:ext uri="{BB962C8B-B14F-4D97-AF65-F5344CB8AC3E}">
        <p14:creationId xmlns:p14="http://schemas.microsoft.com/office/powerpoint/2010/main" val="844690980"/>
      </p:ext>
    </p:extLst>
  </p:cSld>
  <p:clrMapOvr>
    <a:masterClrMapping/>
  </p:clrMapOvr>
  <mc:AlternateContent xmlns:mc="http://schemas.openxmlformats.org/markup-compatibility/2006">
    <mc:Choice xmlns:p14="http://schemas.microsoft.com/office/powerpoint/2010/main" Requires="p14">
      <p:transition spd="slow" p14:dur="2000" advTm="30766"/>
    </mc:Choice>
    <mc:Fallback>
      <p:transition spd="slow" advTm="30766"/>
    </mc:Fallback>
  </mc:AlternateContent>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2302</TotalTime>
  <Words>620</Words>
  <Application>Microsoft Office PowerPoint</Application>
  <PresentationFormat>ワイド画面</PresentationFormat>
  <Paragraphs>117</Paragraphs>
  <Slides>25</Slides>
  <Notes>0</Notes>
  <HiddenSlides>0</HiddenSlides>
  <MMClips>3</MMClips>
  <ScaleCrop>false</ScaleCrop>
  <HeadingPairs>
    <vt:vector size="6" baseType="variant">
      <vt:variant>
        <vt:lpstr>使用されているフォント</vt:lpstr>
      </vt:variant>
      <vt:variant>
        <vt:i4>8</vt:i4>
      </vt:variant>
      <vt:variant>
        <vt:lpstr>テーマ</vt:lpstr>
      </vt:variant>
      <vt:variant>
        <vt:i4>2</vt:i4>
      </vt:variant>
      <vt:variant>
        <vt:lpstr>スライド タイトル</vt:lpstr>
      </vt:variant>
      <vt:variant>
        <vt:i4>25</vt:i4>
      </vt:variant>
    </vt:vector>
  </HeadingPairs>
  <TitlesOfParts>
    <vt:vector size="35" baseType="lpstr">
      <vt:lpstr>BIZ UDゴシック</vt:lpstr>
      <vt:lpstr>HG丸ｺﾞｼｯｸM-PRO</vt:lpstr>
      <vt:lpstr>游ゴシック</vt:lpstr>
      <vt:lpstr>游ゴシック Light</vt:lpstr>
      <vt:lpstr>Arial</vt:lpstr>
      <vt:lpstr>Calibri</vt:lpstr>
      <vt:lpstr>Calibri Light</vt:lpstr>
      <vt:lpstr>Courier New</vt:lpstr>
      <vt:lpstr>Office Theme</vt:lpstr>
      <vt:lpstr>Office テーマ</vt:lpstr>
      <vt:lpstr>Webアプリ成果報告</vt:lpstr>
      <vt:lpstr>目次</vt:lpstr>
      <vt:lpstr>PowerPoint プレゼンテーション</vt:lpstr>
      <vt:lpstr>PowerPoint プレゼンテーション</vt:lpstr>
      <vt:lpstr>PowerPoint プレゼンテーション</vt:lpstr>
      <vt:lpstr>主なアプリの機能</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機能の実装で気づいた点① 用語定義の必要性</vt:lpstr>
      <vt:lpstr>機能の実装で気づいた点② ペルソナ設定の重要性</vt:lpstr>
      <vt:lpstr>PowerPoint プレゼンテーション</vt:lpstr>
      <vt:lpstr>PowerPoint プレゼンテーション</vt:lpstr>
      <vt:lpstr>PowerPoint プレゼンテーション</vt:lpstr>
      <vt:lpstr>①質問のできる環境が整えられておらず、　 作業効率が悪い</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coordinator</dc:title>
  <dc:creator>濵﨑大翔</dc:creator>
  <cp:lastModifiedBy>白土南緒</cp:lastModifiedBy>
  <cp:revision>17</cp:revision>
  <dcterms:created xsi:type="dcterms:W3CDTF">2022-06-24T01:45:39Z</dcterms:created>
  <dcterms:modified xsi:type="dcterms:W3CDTF">2022-06-29T02:53:14Z</dcterms:modified>
</cp:coreProperties>
</file>